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66" r:id="rId4"/>
    <p:sldId id="265" r:id="rId5"/>
    <p:sldId id="264" r:id="rId6"/>
    <p:sldId id="281" r:id="rId7"/>
    <p:sldId id="258" r:id="rId8"/>
    <p:sldId id="267" r:id="rId9"/>
    <p:sldId id="260" r:id="rId10"/>
    <p:sldId id="269" r:id="rId11"/>
    <p:sldId id="261" r:id="rId12"/>
    <p:sldId id="283" r:id="rId13"/>
    <p:sldId id="282" r:id="rId14"/>
    <p:sldId id="271" r:id="rId15"/>
    <p:sldId id="284" r:id="rId16"/>
    <p:sldId id="272" r:id="rId17"/>
    <p:sldId id="262" r:id="rId18"/>
    <p:sldId id="276" r:id="rId19"/>
    <p:sldId id="275" r:id="rId20"/>
    <p:sldId id="274" r:id="rId21"/>
    <p:sldId id="278" r:id="rId22"/>
    <p:sldId id="263" r:id="rId23"/>
    <p:sldId id="279" r:id="rId24"/>
    <p:sldId id="287" r:id="rId25"/>
    <p:sldId id="285" r:id="rId26"/>
    <p:sldId id="28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93098-434D-424D-B874-6EE9B904E2FA}" type="datetimeFigureOut">
              <a:rPr lang="tr-TR" smtClean="0"/>
              <a:t>31.03.2025</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0BB56-C68E-48FB-A12E-A70B03384DED}" type="slidenum">
              <a:rPr lang="tr-TR" smtClean="0"/>
              <a:t>‹#›</a:t>
            </a:fld>
            <a:endParaRPr lang="tr-TR"/>
          </a:p>
        </p:txBody>
      </p:sp>
    </p:spTree>
    <p:extLst>
      <p:ext uri="{BB962C8B-B14F-4D97-AF65-F5344CB8AC3E}">
        <p14:creationId xmlns:p14="http://schemas.microsoft.com/office/powerpoint/2010/main" val="8584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solidFill>
                <a:srgbClr val="FF0000"/>
              </a:solidFill>
            </a:endParaRPr>
          </a:p>
        </p:txBody>
      </p:sp>
      <p:sp>
        <p:nvSpPr>
          <p:cNvPr id="4" name="Slayt Numarası Yer Tutucusu 3"/>
          <p:cNvSpPr>
            <a:spLocks noGrp="1"/>
          </p:cNvSpPr>
          <p:nvPr>
            <p:ph type="sldNum" sz="quarter" idx="10"/>
          </p:nvPr>
        </p:nvSpPr>
        <p:spPr/>
        <p:txBody>
          <a:bodyPr/>
          <a:lstStyle/>
          <a:p>
            <a:fld id="{4D40BB56-C68E-48FB-A12E-A70B03384DED}" type="slidenum">
              <a:rPr lang="tr-TR" smtClean="0"/>
              <a:t>18</a:t>
            </a:fld>
            <a:endParaRPr lang="tr-TR"/>
          </a:p>
        </p:txBody>
      </p:sp>
    </p:spTree>
    <p:extLst>
      <p:ext uri="{BB962C8B-B14F-4D97-AF65-F5344CB8AC3E}">
        <p14:creationId xmlns:p14="http://schemas.microsoft.com/office/powerpoint/2010/main" val="126986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042" y="2275505"/>
            <a:ext cx="8910735" cy="2053900"/>
          </a:xfrm>
        </p:spPr>
        <p:txBody>
          <a:bodyPr>
            <a:normAutofit fontScale="90000"/>
          </a:bodyPr>
          <a:lstStyle/>
          <a:p>
            <a:pPr marL="0" marR="0" indent="0">
              <a:lnSpc>
                <a:spcPct val="119000"/>
              </a:lnSpc>
              <a:spcBef>
                <a:spcPts val="2400"/>
              </a:spcBef>
              <a:spcAft>
                <a:spcPts val="600"/>
              </a:spcAft>
            </a:pPr>
            <a:r>
              <a:rPr lang="tr-TR" b="1" dirty="0" smtClean="0">
                <a:solidFill>
                  <a:srgbClr val="000000"/>
                </a:solidFill>
                <a:latin typeface="Times New Roman" panose="02020603050405020304" pitchFamily="18" charset="0"/>
              </a:rPr>
              <a:t/>
            </a:r>
            <a:br>
              <a:rPr lang="tr-TR" b="1" dirty="0" smtClean="0">
                <a:solidFill>
                  <a:srgbClr val="000000"/>
                </a:solidFill>
                <a:latin typeface="Times New Roman" panose="02020603050405020304" pitchFamily="18" charset="0"/>
              </a:rPr>
            </a:br>
            <a:r>
              <a:rPr lang="tr-TR" b="1" dirty="0">
                <a:solidFill>
                  <a:srgbClr val="000000"/>
                </a:solidFill>
                <a:latin typeface="Times New Roman" panose="02020603050405020304" pitchFamily="18" charset="0"/>
              </a:rPr>
              <a:t/>
            </a:r>
            <a:br>
              <a:rPr lang="tr-TR" b="1" dirty="0">
                <a:solidFill>
                  <a:srgbClr val="000000"/>
                </a:solidFill>
                <a:latin typeface="Times New Roman" panose="02020603050405020304" pitchFamily="18" charset="0"/>
              </a:rPr>
            </a:br>
            <a:r>
              <a:rPr lang="tr-TR" b="1" dirty="0" smtClean="0">
                <a:solidFill>
                  <a:srgbClr val="000000"/>
                </a:solidFill>
                <a:latin typeface="Times New Roman" panose="02020603050405020304" pitchFamily="18" charset="0"/>
              </a:rPr>
              <a:t/>
            </a:r>
            <a:br>
              <a:rPr lang="tr-TR" b="1" dirty="0" smtClean="0">
                <a:solidFill>
                  <a:srgbClr val="000000"/>
                </a:solidFill>
                <a:latin typeface="Times New Roman" panose="02020603050405020304" pitchFamily="18" charset="0"/>
              </a:rPr>
            </a:br>
            <a:r>
              <a:rPr lang="tr-TR" b="1" dirty="0">
                <a:solidFill>
                  <a:srgbClr val="000000"/>
                </a:solidFill>
                <a:latin typeface="Times New Roman" panose="02020603050405020304" pitchFamily="18" charset="0"/>
              </a:rPr>
              <a:t/>
            </a:r>
            <a:br>
              <a:rPr lang="tr-TR" b="1" dirty="0">
                <a:solidFill>
                  <a:srgbClr val="000000"/>
                </a:solidFill>
                <a:latin typeface="Times New Roman" panose="02020603050405020304" pitchFamily="18" charset="0"/>
              </a:rPr>
            </a:br>
            <a:r>
              <a:rPr lang="tr-TR" b="1" dirty="0" smtClean="0">
                <a:solidFill>
                  <a:srgbClr val="000000"/>
                </a:solidFill>
                <a:latin typeface="Times New Roman" panose="02020603050405020304" pitchFamily="18" charset="0"/>
              </a:rPr>
              <a:t>Şeker </a:t>
            </a:r>
            <a:r>
              <a:rPr lang="tr-TR" b="1" dirty="0">
                <a:solidFill>
                  <a:srgbClr val="000000"/>
                </a:solidFill>
                <a:latin typeface="Times New Roman" panose="02020603050405020304" pitchFamily="18" charset="0"/>
              </a:rPr>
              <a:t>Hastalığına Alternatif Bir Çözüm </a:t>
            </a:r>
            <a:r>
              <a:rPr lang="tr-TR" sz="4000" b="1" i="1" dirty="0" err="1">
                <a:solidFill>
                  <a:srgbClr val="000000"/>
                </a:solidFill>
                <a:latin typeface="Arial" panose="020B0604020202020204" pitchFamily="34" charset="0"/>
              </a:rPr>
              <a:t>Stevia</a:t>
            </a:r>
            <a:r>
              <a:rPr lang="tr-TR" sz="4000" b="1" i="1" dirty="0">
                <a:solidFill>
                  <a:srgbClr val="000000"/>
                </a:solidFill>
                <a:latin typeface="Arial" panose="020B0604020202020204" pitchFamily="34" charset="0"/>
              </a:rPr>
              <a:t> </a:t>
            </a:r>
            <a:r>
              <a:rPr lang="tr-TR" sz="4000" b="1" i="1" dirty="0" err="1">
                <a:solidFill>
                  <a:srgbClr val="000000"/>
                </a:solidFill>
                <a:latin typeface="Arial" panose="020B0604020202020204" pitchFamily="34" charset="0"/>
              </a:rPr>
              <a:t>rebaudiana</a:t>
            </a:r>
            <a:r>
              <a:rPr lang="tr-TR" sz="4000" b="1" i="1" dirty="0">
                <a:solidFill>
                  <a:srgbClr val="000000"/>
                </a:solidFill>
                <a:latin typeface="Arial" panose="020B0604020202020204" pitchFamily="34" charset="0"/>
              </a:rPr>
              <a:t> </a:t>
            </a:r>
            <a:r>
              <a:rPr lang="tr-TR" sz="4000" b="1" i="1" dirty="0" err="1">
                <a:solidFill>
                  <a:srgbClr val="000000"/>
                </a:solidFill>
                <a:latin typeface="Arial" panose="020B0604020202020204" pitchFamily="34" charset="0"/>
              </a:rPr>
              <a:t>Bertoni</a:t>
            </a:r>
            <a:r>
              <a:rPr lang="tr-TR" sz="4000" b="1" i="1" dirty="0">
                <a:solidFill>
                  <a:srgbClr val="000000"/>
                </a:solidFill>
                <a:latin typeface="Arial" panose="020B0604020202020204" pitchFamily="34" charset="0"/>
              </a:rPr>
              <a:t> </a:t>
            </a:r>
            <a:r>
              <a:rPr lang="tr-TR" sz="4000" kern="1400" dirty="0">
                <a:solidFill>
                  <a:srgbClr val="000000"/>
                </a:solidFill>
                <a:latin typeface="Calibri" panose="020F0502020204030204" pitchFamily="34" charset="0"/>
              </a:rPr>
              <a:t/>
            </a:r>
            <a:br>
              <a:rPr lang="tr-TR" sz="4000" kern="1400" dirty="0">
                <a:solidFill>
                  <a:srgbClr val="000000"/>
                </a:solidFill>
                <a:latin typeface="Calibri" panose="020F0502020204030204" pitchFamily="34" charset="0"/>
              </a:rPr>
            </a:br>
            <a:r>
              <a:rPr lang="tr-TR" sz="4000" b="1" dirty="0">
                <a:solidFill>
                  <a:srgbClr val="000000"/>
                </a:solidFill>
                <a:latin typeface="Times New Roman" panose="02020603050405020304" pitchFamily="18" charset="0"/>
              </a:rPr>
              <a:t> </a:t>
            </a:r>
            <a:r>
              <a:rPr lang="tr-TR" sz="4000" kern="1400" dirty="0">
                <a:solidFill>
                  <a:srgbClr val="000000"/>
                </a:solidFill>
                <a:latin typeface="Calibri" panose="020F0502020204030204" pitchFamily="34" charset="0"/>
              </a:rPr>
              <a:t/>
            </a:r>
            <a:br>
              <a:rPr lang="tr-TR" sz="4000" kern="1400" dirty="0">
                <a:solidFill>
                  <a:srgbClr val="000000"/>
                </a:solidFill>
                <a:latin typeface="Calibri" panose="020F0502020204030204" pitchFamily="34" charset="0"/>
              </a:rPr>
            </a:br>
            <a:r>
              <a:rPr lang="tr-TR" sz="3200" b="1" dirty="0">
                <a:solidFill>
                  <a:srgbClr val="000000"/>
                </a:solidFill>
                <a:latin typeface="Times New Roman" panose="02020603050405020304" pitchFamily="18" charset="0"/>
              </a:rPr>
              <a:t>Araştırmacı : Zeynep Melis  ÖZDEM</a:t>
            </a:r>
            <a:r>
              <a:rPr lang="tr-TR" sz="800" kern="1400" dirty="0">
                <a:solidFill>
                  <a:srgbClr val="000000"/>
                </a:solidFill>
                <a:latin typeface="Calibri" panose="020F0502020204030204" pitchFamily="34" charset="0"/>
              </a:rPr>
              <a:t/>
            </a:r>
            <a:br>
              <a:rPr lang="tr-TR" sz="800" kern="1400" dirty="0">
                <a:solidFill>
                  <a:srgbClr val="000000"/>
                </a:solidFill>
                <a:latin typeface="Calibri" panose="020F0502020204030204" pitchFamily="34" charset="0"/>
              </a:rPr>
            </a:br>
            <a:r>
              <a:rPr lang="tr-TR" sz="800" kern="1400" dirty="0">
                <a:solidFill>
                  <a:srgbClr val="000000"/>
                </a:solidFill>
                <a:latin typeface="Calibri" panose="020F0502020204030204" pitchFamily="34" charset="0"/>
              </a:rPr>
              <a:t> </a:t>
            </a:r>
            <a:br>
              <a:rPr lang="tr-TR" sz="800" kern="1400" dirty="0">
                <a:solidFill>
                  <a:srgbClr val="000000"/>
                </a:solidFill>
                <a:latin typeface="Calibri" panose="020F0502020204030204" pitchFamily="34" charset="0"/>
              </a:rPr>
            </a:br>
            <a:endParaRP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0338" y="279918"/>
            <a:ext cx="1705752" cy="16818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38100" cap="rnd" algn="ctr">
                <a:solidFill>
                  <a:srgbClr val="4C4C4C"/>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42" y="121364"/>
            <a:ext cx="2750101" cy="1657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38100" cap="rnd" algn="ctr">
                <a:solidFill>
                  <a:srgbClr val="4C4C4C"/>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04661" y="270588"/>
            <a:ext cx="4329404" cy="790215"/>
          </a:xfrm>
        </p:spPr>
        <p:txBody>
          <a:bodyPr>
            <a:normAutofit/>
          </a:bodyPr>
          <a:lstStyle/>
          <a:p>
            <a:r>
              <a:rPr lang="tr-TR" sz="4000" b="1" dirty="0" smtClean="0">
                <a:latin typeface="Times New Roman" panose="02020603050405020304" pitchFamily="18" charset="0"/>
                <a:cs typeface="Times New Roman" panose="02020603050405020304" pitchFamily="18" charset="0"/>
              </a:rPr>
              <a:t>Stoma</a:t>
            </a:r>
            <a:endParaRPr lang="tr-TR" sz="4000"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57200" y="1060803"/>
            <a:ext cx="8378890" cy="3557851"/>
          </a:xfrm>
        </p:spPr>
        <p:txBody>
          <a:bodyPr>
            <a:noAutofit/>
          </a:bodyPr>
          <a:lstStyle/>
          <a:p>
            <a:pPr marL="0" indent="0" algn="just">
              <a:buNone/>
            </a:pPr>
            <a:r>
              <a:rPr lang="tr-TR" sz="2400" dirty="0" smtClean="0">
                <a:latin typeface="Times New Roman" panose="02020603050405020304" pitchFamily="18" charset="0"/>
                <a:cs typeface="Times New Roman" panose="02020603050405020304" pitchFamily="18" charset="0"/>
              </a:rPr>
              <a:t>Epidermisin </a:t>
            </a:r>
            <a:r>
              <a:rPr lang="tr-TR" sz="2400" dirty="0">
                <a:latin typeface="Times New Roman" panose="02020603050405020304" pitchFamily="18" charset="0"/>
                <a:cs typeface="Times New Roman" panose="02020603050405020304" pitchFamily="18" charset="0"/>
              </a:rPr>
              <a:t>farklılaşmasıyla oluşan, açılıp kapanma özelliği ile bitkideki terlemeyi ve gaz </a:t>
            </a:r>
            <a:r>
              <a:rPr lang="tr-TR" sz="2400" dirty="0" smtClean="0">
                <a:latin typeface="Times New Roman" panose="02020603050405020304" pitchFamily="18" charset="0"/>
                <a:cs typeface="Times New Roman" panose="02020603050405020304" pitchFamily="18" charset="0"/>
              </a:rPr>
              <a:t>alışverişini sağlayan yapılara </a:t>
            </a:r>
            <a:r>
              <a:rPr lang="tr-TR" sz="2400" dirty="0">
                <a:latin typeface="Times New Roman" panose="02020603050405020304" pitchFamily="18" charset="0"/>
                <a:cs typeface="Times New Roman" panose="02020603050405020304" pitchFamily="18" charset="0"/>
              </a:rPr>
              <a:t>S</a:t>
            </a:r>
            <a:r>
              <a:rPr lang="tr-TR" sz="2400" dirty="0" smtClean="0">
                <a:latin typeface="Times New Roman" panose="02020603050405020304" pitchFamily="18" charset="0"/>
                <a:cs typeface="Times New Roman" panose="02020603050405020304" pitchFamily="18" charset="0"/>
              </a:rPr>
              <a:t>toma denilmektedir. </a:t>
            </a:r>
            <a:r>
              <a:rPr lang="tr-TR" sz="2400" dirty="0" err="1" smtClean="0">
                <a:latin typeface="Times New Roman" panose="02020603050405020304" pitchFamily="18" charset="0"/>
                <a:cs typeface="Times New Roman" panose="02020603050405020304" pitchFamily="18" charset="0"/>
              </a:rPr>
              <a:t>Poliploidi</a:t>
            </a:r>
            <a:r>
              <a:rPr lang="tr-TR" sz="2400" dirty="0" smtClean="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ıslahında amaca ulaşılıp ulaşılamadığının kontrol edilmesinde etkili yöntemlerden </a:t>
            </a:r>
            <a:r>
              <a:rPr lang="tr-TR" sz="2400" dirty="0" smtClean="0">
                <a:latin typeface="Times New Roman" panose="02020603050405020304" pitchFamily="18" charset="0"/>
                <a:cs typeface="Times New Roman" panose="02020603050405020304" pitchFamily="18" charset="0"/>
              </a:rPr>
              <a:t>biri </a:t>
            </a:r>
            <a:r>
              <a:rPr lang="tr-TR" sz="2400" dirty="0" err="1" smtClean="0">
                <a:latin typeface="Times New Roman" panose="02020603050405020304" pitchFamily="18" charset="0"/>
                <a:cs typeface="Times New Roman" panose="02020603050405020304" pitchFamily="18" charset="0"/>
              </a:rPr>
              <a:t>stomalara</a:t>
            </a:r>
            <a:r>
              <a:rPr lang="tr-TR" sz="2400" dirty="0" smtClean="0">
                <a:latin typeface="Times New Roman" panose="02020603050405020304" pitchFamily="18" charset="0"/>
                <a:cs typeface="Times New Roman" panose="02020603050405020304" pitchFamily="18" charset="0"/>
              </a:rPr>
              <a:t> bakmaktır. </a:t>
            </a:r>
            <a:r>
              <a:rPr lang="tr-TR" sz="2400" dirty="0" err="1" smtClean="0">
                <a:latin typeface="Times New Roman" panose="02020603050405020304" pitchFamily="18" charset="0"/>
                <a:cs typeface="Times New Roman" panose="02020603050405020304" pitchFamily="18" charset="0"/>
              </a:rPr>
              <a:t>Poliploid</a:t>
            </a:r>
            <a:r>
              <a:rPr lang="tr-TR" sz="2400" dirty="0" smtClean="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bitkilerde daha önce yapılan çalışmalara göre genellikle yapraklar kalınlaşmakta, çiçek ve meyveler daha iri olmakta, aynı </a:t>
            </a:r>
            <a:r>
              <a:rPr lang="tr-TR" sz="2400" dirty="0" smtClean="0">
                <a:latin typeface="Times New Roman" panose="02020603050405020304" pitchFamily="18" charset="0"/>
                <a:cs typeface="Times New Roman" panose="02020603050405020304" pitchFamily="18" charset="0"/>
              </a:rPr>
              <a:t>şekilde bitkilerde irileşmektedir</a:t>
            </a:r>
            <a:r>
              <a:rPr lang="tr-TR" sz="2200" dirty="0" smtClean="0">
                <a:latin typeface="Times New Roman" panose="02020603050405020304" pitchFamily="18" charset="0"/>
                <a:cs typeface="Times New Roman" panose="02020603050405020304" pitchFamily="18" charset="0"/>
              </a:rPr>
              <a:t>. </a:t>
            </a:r>
            <a:endParaRPr lang="tr-TR" sz="2200"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6240906" y="3974843"/>
            <a:ext cx="2192066" cy="2079459"/>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963" y="3967389"/>
            <a:ext cx="2294331" cy="2086913"/>
          </a:xfrm>
          <a:prstGeom prst="rect">
            <a:avLst/>
          </a:prstGeom>
        </p:spPr>
      </p:pic>
      <p:pic>
        <p:nvPicPr>
          <p:cNvPr id="7" name="Resim 6"/>
          <p:cNvPicPr>
            <a:picLocks noChangeAspect="1"/>
          </p:cNvPicPr>
          <p:nvPr/>
        </p:nvPicPr>
        <p:blipFill>
          <a:blip r:embed="rId4"/>
          <a:stretch>
            <a:fillRect/>
          </a:stretch>
        </p:blipFill>
        <p:spPr>
          <a:xfrm rot="5400000">
            <a:off x="1066754" y="3909225"/>
            <a:ext cx="2079458" cy="2210695"/>
          </a:xfrm>
          <a:prstGeom prst="rect">
            <a:avLst/>
          </a:prstGeom>
        </p:spPr>
      </p:pic>
      <p:sp>
        <p:nvSpPr>
          <p:cNvPr id="8" name="Dikdörtgen 7"/>
          <p:cNvSpPr/>
          <p:nvPr/>
        </p:nvSpPr>
        <p:spPr>
          <a:xfrm>
            <a:off x="2570915" y="6242580"/>
            <a:ext cx="4231101" cy="369332"/>
          </a:xfrm>
          <a:prstGeom prst="rect">
            <a:avLst/>
          </a:prstGeom>
        </p:spPr>
        <p:txBody>
          <a:bodyPr wrap="square">
            <a:spAutoFit/>
          </a:bodyPr>
          <a:lstStyle/>
          <a:p>
            <a:r>
              <a:rPr lang="tr-TR" dirty="0"/>
              <a:t>Mikroskop </a:t>
            </a:r>
            <a:r>
              <a:rPr lang="tr-TR" dirty="0" smtClean="0"/>
              <a:t>10x40 ( </a:t>
            </a:r>
            <a:r>
              <a:rPr lang="tr-TR" dirty="0" err="1"/>
              <a:t>Euromex</a:t>
            </a:r>
            <a:r>
              <a:rPr lang="tr-TR" dirty="0"/>
              <a:t> </a:t>
            </a:r>
            <a:r>
              <a:rPr lang="tr-TR" dirty="0" err="1"/>
              <a:t>Oxion</a:t>
            </a:r>
            <a:r>
              <a:rPr lang="tr-TR" dirty="0"/>
              <a:t> </a:t>
            </a:r>
            <a:r>
              <a:rPr lang="tr-TR" dirty="0" smtClean="0"/>
              <a:t>OX3240) </a:t>
            </a:r>
            <a:endParaRPr lang="tr-TR" dirty="0"/>
          </a:p>
        </p:txBody>
      </p:sp>
    </p:spTree>
    <p:extLst>
      <p:ext uri="{BB962C8B-B14F-4D97-AF65-F5344CB8AC3E}">
        <p14:creationId xmlns:p14="http://schemas.microsoft.com/office/powerpoint/2010/main" val="69113615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b="1" dirty="0" err="1">
                <a:latin typeface="Times New Roman" panose="02020603050405020304" pitchFamily="18" charset="0"/>
                <a:cs typeface="Times New Roman" panose="02020603050405020304" pitchFamily="18" charset="0"/>
              </a:rPr>
              <a:t>Materyal</a:t>
            </a:r>
            <a:r>
              <a:rPr sz="4000" b="1" dirty="0">
                <a:latin typeface="Times New Roman" panose="02020603050405020304" pitchFamily="18" charset="0"/>
                <a:cs typeface="Times New Roman" panose="02020603050405020304" pitchFamily="18" charset="0"/>
              </a:rPr>
              <a:t> </a:t>
            </a:r>
            <a:r>
              <a:rPr sz="4000" b="1" dirty="0" err="1">
                <a:latin typeface="Times New Roman" panose="02020603050405020304" pitchFamily="18" charset="0"/>
                <a:cs typeface="Times New Roman" panose="02020603050405020304" pitchFamily="18" charset="0"/>
              </a:rPr>
              <a:t>ve</a:t>
            </a:r>
            <a:r>
              <a:rPr sz="4000" b="1" dirty="0">
                <a:latin typeface="Times New Roman" panose="02020603050405020304" pitchFamily="18" charset="0"/>
                <a:cs typeface="Times New Roman" panose="02020603050405020304" pitchFamily="18" charset="0"/>
              </a:rPr>
              <a:t> </a:t>
            </a:r>
            <a:r>
              <a:rPr sz="4000" b="1" dirty="0" err="1">
                <a:latin typeface="Times New Roman" panose="02020603050405020304" pitchFamily="18" charset="0"/>
                <a:cs typeface="Times New Roman" panose="02020603050405020304" pitchFamily="18" charset="0"/>
              </a:rPr>
              <a:t>Yöntem</a:t>
            </a:r>
            <a:endParaRPr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9166" y="1240972"/>
            <a:ext cx="8117633" cy="4885192"/>
          </a:xfrm>
        </p:spPr>
        <p:txBody>
          <a:bodyPr>
            <a:normAutofit fontScale="62500" lnSpcReduction="20000"/>
          </a:bodyPr>
          <a:lstStyle/>
          <a:p>
            <a:pPr marL="0" indent="0" algn="just">
              <a:buNone/>
            </a:pPr>
            <a:r>
              <a:rPr lang="tr-TR" dirty="0">
                <a:latin typeface="Times New Roman" panose="02020603050405020304" pitchFamily="18" charset="0"/>
                <a:cs typeface="Times New Roman" panose="02020603050405020304" pitchFamily="18" charset="0"/>
              </a:rPr>
              <a:t>Projemizde </a:t>
            </a:r>
            <a:r>
              <a:rPr lang="tr-TR" dirty="0" err="1" smtClean="0">
                <a:latin typeface="Times New Roman" panose="02020603050405020304" pitchFamily="18" charset="0"/>
                <a:cs typeface="Times New Roman" panose="02020603050405020304" pitchFamily="18" charset="0"/>
              </a:rPr>
              <a:t>Stevia</a:t>
            </a: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bitkilerinden alınan tek boğum </a:t>
            </a:r>
            <a:r>
              <a:rPr lang="tr-TR" dirty="0" err="1">
                <a:latin typeface="Times New Roman" panose="02020603050405020304" pitchFamily="18" charset="0"/>
                <a:cs typeface="Times New Roman" panose="02020603050405020304" pitchFamily="18" charset="0"/>
              </a:rPr>
              <a:t>eksplantları</a:t>
            </a:r>
            <a:r>
              <a:rPr lang="tr-TR" dirty="0">
                <a:latin typeface="Times New Roman" panose="02020603050405020304" pitchFamily="18" charset="0"/>
                <a:cs typeface="Times New Roman" panose="02020603050405020304" pitchFamily="18" charset="0"/>
              </a:rPr>
              <a:t> aseptik koşullarda, 30 g/l </a:t>
            </a:r>
            <a:r>
              <a:rPr lang="tr-TR" dirty="0" err="1">
                <a:latin typeface="Times New Roman" panose="02020603050405020304" pitchFamily="18" charset="0"/>
                <a:cs typeface="Times New Roman" panose="02020603050405020304" pitchFamily="18" charset="0"/>
              </a:rPr>
              <a:t>S</a:t>
            </a:r>
            <a:r>
              <a:rPr lang="tr-TR" dirty="0" err="1" smtClean="0">
                <a:latin typeface="Times New Roman" panose="02020603050405020304" pitchFamily="18" charset="0"/>
                <a:cs typeface="Times New Roman" panose="02020603050405020304" pitchFamily="18" charset="0"/>
              </a:rPr>
              <a:t>ukroz</a:t>
            </a:r>
            <a:r>
              <a:rPr lang="tr-TR" dirty="0">
                <a:latin typeface="Times New Roman" panose="02020603050405020304" pitchFamily="18" charset="0"/>
                <a:cs typeface="Times New Roman" panose="02020603050405020304" pitchFamily="18" charset="0"/>
              </a:rPr>
              <a:t>, 6 g/l </a:t>
            </a:r>
            <a:r>
              <a:rPr lang="tr-TR" dirty="0" err="1">
                <a:latin typeface="Times New Roman" panose="02020603050405020304" pitchFamily="18" charset="0"/>
                <a:cs typeface="Times New Roman" panose="02020603050405020304" pitchFamily="18" charset="0"/>
              </a:rPr>
              <a:t>A</a:t>
            </a:r>
            <a:r>
              <a:rPr lang="tr-TR" dirty="0" err="1" smtClean="0">
                <a:latin typeface="Times New Roman" panose="02020603050405020304" pitchFamily="18" charset="0"/>
                <a:cs typeface="Times New Roman" panose="02020603050405020304" pitchFamily="18" charset="0"/>
              </a:rPr>
              <a:t>gar</a:t>
            </a:r>
            <a:r>
              <a:rPr lang="tr-TR" dirty="0">
                <a:latin typeface="Times New Roman" panose="02020603050405020304" pitchFamily="18" charset="0"/>
                <a:cs typeface="Times New Roman" panose="02020603050405020304" pitchFamily="18" charset="0"/>
              </a:rPr>
              <a:t>, 0.5 mg/l BA içeren MS besin ortamlarında kültüre alınmış ve dört hafta sonra, gelişen in </a:t>
            </a:r>
            <a:r>
              <a:rPr lang="tr-TR" dirty="0" err="1">
                <a:latin typeface="Times New Roman" panose="02020603050405020304" pitchFamily="18" charset="0"/>
                <a:cs typeface="Times New Roman" panose="02020603050405020304" pitchFamily="18" charset="0"/>
              </a:rPr>
              <a:t>vitro</a:t>
            </a:r>
            <a:r>
              <a:rPr lang="tr-TR" dirty="0">
                <a:latin typeface="Times New Roman" panose="02020603050405020304" pitchFamily="18" charset="0"/>
                <a:cs typeface="Times New Roman" panose="02020603050405020304" pitchFamily="18" charset="0"/>
              </a:rPr>
              <a:t> sürgünlerden tek boğum </a:t>
            </a:r>
            <a:r>
              <a:rPr lang="tr-TR" dirty="0" err="1">
                <a:latin typeface="Times New Roman" panose="02020603050405020304" pitchFamily="18" charset="0"/>
                <a:cs typeface="Times New Roman" panose="02020603050405020304" pitchFamily="18" charset="0"/>
              </a:rPr>
              <a:t>eksplantları</a:t>
            </a:r>
            <a:r>
              <a:rPr lang="tr-TR" dirty="0">
                <a:latin typeface="Times New Roman" panose="02020603050405020304" pitchFamily="18" charset="0"/>
                <a:cs typeface="Times New Roman" panose="02020603050405020304" pitchFamily="18" charset="0"/>
              </a:rPr>
              <a:t> ve sürgün uçları hazırlanarak iki farklı ortam oluşturulmuştur. </a:t>
            </a:r>
            <a:endParaRPr lang="tr-TR" dirty="0" smtClean="0">
              <a:latin typeface="Times New Roman" panose="02020603050405020304" pitchFamily="18" charset="0"/>
              <a:cs typeface="Times New Roman" panose="02020603050405020304" pitchFamily="18" charset="0"/>
            </a:endParaRPr>
          </a:p>
          <a:p>
            <a:pPr marL="0" indent="0" algn="just">
              <a:buNone/>
            </a:pPr>
            <a:r>
              <a:rPr lang="tr-TR" b="1" dirty="0" smtClean="0">
                <a:latin typeface="Times New Roman" panose="02020603050405020304" pitchFamily="18" charset="0"/>
                <a:cs typeface="Times New Roman" panose="02020603050405020304" pitchFamily="18" charset="0"/>
              </a:rPr>
              <a:t>Birinci </a:t>
            </a:r>
            <a:r>
              <a:rPr lang="tr-TR" b="1" dirty="0">
                <a:latin typeface="Times New Roman" panose="02020603050405020304" pitchFamily="18" charset="0"/>
                <a:cs typeface="Times New Roman" panose="02020603050405020304" pitchFamily="18" charset="0"/>
              </a:rPr>
              <a:t>ortam </a:t>
            </a:r>
            <a:r>
              <a:rPr lang="tr-TR" dirty="0">
                <a:latin typeface="Times New Roman" panose="02020603050405020304" pitchFamily="18" charset="0"/>
                <a:cs typeface="Times New Roman" panose="02020603050405020304" pitchFamily="18" charset="0"/>
              </a:rPr>
              <a:t>%5 (</a:t>
            </a:r>
            <a:r>
              <a:rPr lang="tr-TR" dirty="0" err="1">
                <a:latin typeface="Times New Roman" panose="02020603050405020304" pitchFamily="18" charset="0"/>
                <a:cs typeface="Times New Roman" panose="02020603050405020304" pitchFamily="18" charset="0"/>
              </a:rPr>
              <a:t>letal</a:t>
            </a:r>
            <a:r>
              <a:rPr lang="tr-TR" dirty="0">
                <a:latin typeface="Times New Roman" panose="02020603050405020304" pitchFamily="18" charset="0"/>
                <a:cs typeface="Times New Roman" panose="02020603050405020304" pitchFamily="18" charset="0"/>
              </a:rPr>
              <a:t> doz) ; %1; % 0,5 konsantrasyonlarda  </a:t>
            </a:r>
            <a:r>
              <a:rPr lang="tr-TR" dirty="0" err="1">
                <a:latin typeface="Times New Roman" panose="02020603050405020304" pitchFamily="18" charset="0"/>
                <a:cs typeface="Times New Roman" panose="02020603050405020304" pitchFamily="18" charset="0"/>
              </a:rPr>
              <a:t>kolhisin</a:t>
            </a:r>
            <a:r>
              <a:rPr lang="tr-TR" dirty="0">
                <a:latin typeface="Times New Roman" panose="02020603050405020304" pitchFamily="18" charset="0"/>
                <a:cs typeface="Times New Roman" panose="02020603050405020304" pitchFamily="18" charset="0"/>
              </a:rPr>
              <a:t> içeren MS besi ortamında  5-8 gün süreyle yetiştirilmiş, bu uygulamanın ardından </a:t>
            </a:r>
            <a:r>
              <a:rPr lang="tr-TR" dirty="0" err="1">
                <a:latin typeface="Times New Roman" panose="02020603050405020304" pitchFamily="18" charset="0"/>
                <a:cs typeface="Times New Roman" panose="02020603050405020304" pitchFamily="18" charset="0"/>
              </a:rPr>
              <a:t>kolhisin</a:t>
            </a:r>
            <a:r>
              <a:rPr lang="tr-TR" dirty="0">
                <a:latin typeface="Times New Roman" panose="02020603050405020304" pitchFamily="18" charset="0"/>
                <a:cs typeface="Times New Roman" panose="02020603050405020304" pitchFamily="18" charset="0"/>
              </a:rPr>
              <a:t> içermeyen taze besin ortamlarına aktarılmışlardır</a:t>
            </a:r>
            <a:r>
              <a:rPr lang="tr-TR" dirty="0" smtClean="0">
                <a:latin typeface="Times New Roman" panose="02020603050405020304" pitchFamily="18" charset="0"/>
                <a:cs typeface="Times New Roman" panose="02020603050405020304" pitchFamily="18" charset="0"/>
              </a:rPr>
              <a:t>.</a:t>
            </a:r>
          </a:p>
          <a:p>
            <a:pPr marL="0" indent="0" algn="just">
              <a:buNone/>
            </a:pPr>
            <a:r>
              <a:rPr lang="tr-TR" b="1" dirty="0" smtClean="0">
                <a:latin typeface="Times New Roman" panose="02020603050405020304" pitchFamily="18" charset="0"/>
                <a:cs typeface="Times New Roman" panose="02020603050405020304" pitchFamily="18" charset="0"/>
              </a:rPr>
              <a:t>İkinci </a:t>
            </a:r>
            <a:r>
              <a:rPr lang="tr-TR" b="1" dirty="0">
                <a:latin typeface="Times New Roman" panose="02020603050405020304" pitchFamily="18" charset="0"/>
                <a:cs typeface="Times New Roman" panose="02020603050405020304" pitchFamily="18" charset="0"/>
              </a:rPr>
              <a:t>ortam ise </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kolhisini</a:t>
            </a:r>
            <a:r>
              <a:rPr lang="tr-TR" dirty="0">
                <a:latin typeface="Times New Roman" panose="02020603050405020304" pitchFamily="18" charset="0"/>
                <a:cs typeface="Times New Roman" panose="02020603050405020304" pitchFamily="18" charset="0"/>
              </a:rPr>
              <a:t> %5 (</a:t>
            </a:r>
            <a:r>
              <a:rPr lang="tr-TR" dirty="0" err="1">
                <a:latin typeface="Times New Roman" panose="02020603050405020304" pitchFamily="18" charset="0"/>
                <a:cs typeface="Times New Roman" panose="02020603050405020304" pitchFamily="18" charset="0"/>
              </a:rPr>
              <a:t>letal</a:t>
            </a:r>
            <a:r>
              <a:rPr lang="tr-TR" dirty="0">
                <a:latin typeface="Times New Roman" panose="02020603050405020304" pitchFamily="18" charset="0"/>
                <a:cs typeface="Times New Roman" panose="02020603050405020304" pitchFamily="18" charset="0"/>
              </a:rPr>
              <a:t> doz) ; %1; % 0,5 konsantrasyonlarında  steril suda çözünen çözeltiler steril pamuklara emdirilerek sürgün uçlarına 5-8 saat sürelerle uygulama şeklindedir. </a:t>
            </a:r>
            <a:endParaRPr lang="tr-TR" dirty="0" smtClean="0">
              <a:latin typeface="Times New Roman" panose="02020603050405020304" pitchFamily="18" charset="0"/>
              <a:cs typeface="Times New Roman" panose="02020603050405020304" pitchFamily="18" charset="0"/>
            </a:endParaRPr>
          </a:p>
          <a:p>
            <a:pPr marL="0" indent="0" algn="just">
              <a:buNone/>
            </a:pPr>
            <a:r>
              <a:rPr lang="tr-TR" dirty="0" smtClean="0">
                <a:latin typeface="Times New Roman" panose="02020603050405020304" pitchFamily="18" charset="0"/>
                <a:cs typeface="Times New Roman" panose="02020603050405020304" pitchFamily="18" charset="0"/>
              </a:rPr>
              <a:t>Tüm </a:t>
            </a:r>
            <a:r>
              <a:rPr lang="tr-TR" dirty="0">
                <a:latin typeface="Times New Roman" panose="02020603050405020304" pitchFamily="18" charset="0"/>
                <a:cs typeface="Times New Roman" panose="02020603050405020304" pitchFamily="18" charset="0"/>
              </a:rPr>
              <a:t>bitkiler doku kültüründen 4 kez </a:t>
            </a:r>
            <a:r>
              <a:rPr lang="tr-TR" dirty="0" smtClean="0">
                <a:latin typeface="Times New Roman" panose="02020603050405020304" pitchFamily="18" charset="0"/>
                <a:cs typeface="Times New Roman" panose="02020603050405020304" pitchFamily="18" charset="0"/>
              </a:rPr>
              <a:t>alt kültüre </a:t>
            </a:r>
            <a:r>
              <a:rPr lang="tr-TR" dirty="0">
                <a:latin typeface="Times New Roman" panose="02020603050405020304" pitchFamily="18" charset="0"/>
                <a:cs typeface="Times New Roman" panose="02020603050405020304" pitchFamily="18" charset="0"/>
              </a:rPr>
              <a:t>alınarak daha sonra serada dış koşullara alıştırılmış, kromozom sayımları yapılarak </a:t>
            </a:r>
            <a:r>
              <a:rPr lang="tr-TR" dirty="0" err="1">
                <a:latin typeface="Times New Roman" panose="02020603050405020304" pitchFamily="18" charset="0"/>
                <a:cs typeface="Times New Roman" panose="02020603050405020304" pitchFamily="18" charset="0"/>
              </a:rPr>
              <a:t>poliploidi</a:t>
            </a:r>
            <a:r>
              <a:rPr lang="tr-TR" dirty="0">
                <a:latin typeface="Times New Roman" panose="02020603050405020304" pitchFamily="18" charset="0"/>
                <a:cs typeface="Times New Roman" panose="02020603050405020304" pitchFamily="18" charset="0"/>
              </a:rPr>
              <a:t> oluşum oranları belirlenmiştir. </a:t>
            </a:r>
            <a:r>
              <a:rPr lang="tr-TR" dirty="0" err="1">
                <a:latin typeface="Times New Roman" panose="02020603050405020304" pitchFamily="18" charset="0"/>
                <a:cs typeface="Times New Roman" panose="02020603050405020304" pitchFamily="18" charset="0"/>
              </a:rPr>
              <a:t>Kolhisin</a:t>
            </a:r>
            <a:r>
              <a:rPr lang="tr-TR" dirty="0">
                <a:latin typeface="Times New Roman" panose="02020603050405020304" pitchFamily="18" charset="0"/>
                <a:cs typeface="Times New Roman" panose="02020603050405020304" pitchFamily="18" charset="0"/>
              </a:rPr>
              <a:t> uygulamaları sonucunda değişik </a:t>
            </a:r>
            <a:r>
              <a:rPr lang="tr-TR" dirty="0" err="1">
                <a:latin typeface="Times New Roman" panose="02020603050405020304" pitchFamily="18" charset="0"/>
                <a:cs typeface="Times New Roman" panose="02020603050405020304" pitchFamily="18" charset="0"/>
              </a:rPr>
              <a:t>ploiploidi</a:t>
            </a:r>
            <a:r>
              <a:rPr lang="tr-TR" dirty="0">
                <a:latin typeface="Times New Roman" panose="02020603050405020304" pitchFamily="18" charset="0"/>
                <a:cs typeface="Times New Roman" panose="02020603050405020304" pitchFamily="18" charset="0"/>
              </a:rPr>
              <a:t> düzeyleri kaydedilmiştir. </a:t>
            </a:r>
            <a:endParaRPr lang="tr-TR" dirty="0" smtClean="0">
              <a:latin typeface="Times New Roman" panose="02020603050405020304" pitchFamily="18" charset="0"/>
              <a:cs typeface="Times New Roman" panose="02020603050405020304" pitchFamily="18" charset="0"/>
            </a:endParaRPr>
          </a:p>
          <a:p>
            <a:pPr marL="0" indent="0" algn="just">
              <a:buNone/>
            </a:pPr>
            <a:r>
              <a:rPr lang="tr-TR" dirty="0" smtClean="0">
                <a:latin typeface="Times New Roman" panose="02020603050405020304" pitchFamily="18" charset="0"/>
                <a:cs typeface="Times New Roman" panose="02020603050405020304" pitchFamily="18" charset="0"/>
              </a:rPr>
              <a:t>Çalışma Kontrol grubu ile birlikte ; 3 </a:t>
            </a:r>
            <a:r>
              <a:rPr lang="tr-TR" dirty="0">
                <a:latin typeface="Times New Roman" panose="02020603050405020304" pitchFamily="18" charset="0"/>
                <a:cs typeface="Times New Roman" panose="02020603050405020304" pitchFamily="18" charset="0"/>
              </a:rPr>
              <a:t>farklı </a:t>
            </a:r>
            <a:r>
              <a:rPr lang="tr-TR" dirty="0" err="1">
                <a:latin typeface="Times New Roman" panose="02020603050405020304" pitchFamily="18" charset="0"/>
                <a:cs typeface="Times New Roman" panose="02020603050405020304" pitchFamily="18" charset="0"/>
              </a:rPr>
              <a:t>kolhisin</a:t>
            </a:r>
            <a:r>
              <a:rPr lang="tr-TR" dirty="0">
                <a:latin typeface="Times New Roman" panose="02020603050405020304" pitchFamily="18" charset="0"/>
                <a:cs typeface="Times New Roman" panose="02020603050405020304" pitchFamily="18" charset="0"/>
              </a:rPr>
              <a:t> dozu (%5, %1 ve %0.5), 2 farklı süre (5-8saat ve 5-8 gün), 2 farklı ortam (</a:t>
            </a:r>
            <a:r>
              <a:rPr lang="tr-TR" dirty="0" err="1">
                <a:latin typeface="Times New Roman" panose="02020603050405020304" pitchFamily="18" charset="0"/>
                <a:cs typeface="Times New Roman" panose="02020603050405020304" pitchFamily="18" charset="0"/>
              </a:rPr>
              <a:t>drekt</a:t>
            </a:r>
            <a:r>
              <a:rPr lang="tr-TR" dirty="0">
                <a:latin typeface="Times New Roman" panose="02020603050405020304" pitchFamily="18" charset="0"/>
                <a:cs typeface="Times New Roman" panose="02020603050405020304" pitchFamily="18" charset="0"/>
              </a:rPr>
              <a:t> uygulama-MS </a:t>
            </a:r>
            <a:r>
              <a:rPr lang="tr-TR" dirty="0" err="1">
                <a:latin typeface="Times New Roman" panose="02020603050405020304" pitchFamily="18" charset="0"/>
                <a:cs typeface="Times New Roman" panose="02020603050405020304" pitchFamily="18" charset="0"/>
              </a:rPr>
              <a:t>besiyerine</a:t>
            </a:r>
            <a:r>
              <a:rPr lang="tr-TR" dirty="0">
                <a:latin typeface="Times New Roman" panose="02020603050405020304" pitchFamily="18" charset="0"/>
                <a:cs typeface="Times New Roman" panose="02020603050405020304" pitchFamily="18" charset="0"/>
              </a:rPr>
              <a:t> uygulama ) her uygulamada 10 bitki olacak şekilde </a:t>
            </a:r>
            <a:r>
              <a:rPr lang="tr-TR" dirty="0" smtClean="0">
                <a:latin typeface="Times New Roman" panose="02020603050405020304" pitchFamily="18" charset="0"/>
                <a:cs typeface="Times New Roman" panose="02020603050405020304" pitchFamily="18" charset="0"/>
              </a:rPr>
              <a:t>düzenlenmiştir.</a:t>
            </a:r>
            <a:endParaRPr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6611" y="274638"/>
            <a:ext cx="8752115" cy="947672"/>
          </a:xfrm>
        </p:spPr>
        <p:txBody>
          <a:bodyPr>
            <a:noAutofit/>
          </a:bodyPr>
          <a:lstStyle/>
          <a:p>
            <a:r>
              <a:rPr lang="tr-TR" sz="2800" b="1" dirty="0" err="1">
                <a:latin typeface="Times New Roman" panose="02020603050405020304" pitchFamily="18" charset="0"/>
                <a:cs typeface="Times New Roman" panose="02020603050405020304" pitchFamily="18" charset="0"/>
              </a:rPr>
              <a:t>Kolhisin</a:t>
            </a:r>
            <a:r>
              <a:rPr lang="tr-TR" sz="2800" b="1" dirty="0">
                <a:latin typeface="Times New Roman" panose="02020603050405020304" pitchFamily="18" charset="0"/>
                <a:cs typeface="Times New Roman" panose="02020603050405020304" pitchFamily="18" charset="0"/>
              </a:rPr>
              <a:t> Çözeltisinin Hazırlanarak Uygulanması</a:t>
            </a:r>
          </a:p>
        </p:txBody>
      </p:sp>
      <p:sp>
        <p:nvSpPr>
          <p:cNvPr id="3" name="İçerik Yer Tutucusu 2"/>
          <p:cNvSpPr>
            <a:spLocks noGrp="1"/>
          </p:cNvSpPr>
          <p:nvPr>
            <p:ph idx="1"/>
          </p:nvPr>
        </p:nvSpPr>
        <p:spPr>
          <a:xfrm>
            <a:off x="634482" y="1007707"/>
            <a:ext cx="8052318" cy="3041780"/>
          </a:xfrm>
        </p:spPr>
        <p:txBody>
          <a:bodyPr>
            <a:noAutofit/>
          </a:bodyPr>
          <a:lstStyle/>
          <a:p>
            <a:pPr marL="0" indent="0" algn="just">
              <a:buNone/>
            </a:pPr>
            <a:r>
              <a:rPr lang="tr-TR" sz="2000" dirty="0">
                <a:latin typeface="Times New Roman" panose="02020603050405020304" pitchFamily="18" charset="0"/>
                <a:cs typeface="Times New Roman" panose="02020603050405020304" pitchFamily="18" charset="0"/>
              </a:rPr>
              <a:t>Araştırılan ve incelenen çalışmalar doğrultusunda karar verilen %0,5’lik </a:t>
            </a:r>
            <a:r>
              <a:rPr lang="tr-TR" sz="2000" dirty="0" err="1">
                <a:latin typeface="Times New Roman" panose="02020603050405020304" pitchFamily="18" charset="0"/>
                <a:cs typeface="Times New Roman" panose="02020603050405020304" pitchFamily="18" charset="0"/>
              </a:rPr>
              <a:t>kolhisin</a:t>
            </a:r>
            <a:r>
              <a:rPr lang="tr-TR" sz="2000" dirty="0">
                <a:latin typeface="Times New Roman" panose="02020603050405020304" pitchFamily="18" charset="0"/>
                <a:cs typeface="Times New Roman" panose="02020603050405020304" pitchFamily="18" charset="0"/>
              </a:rPr>
              <a:t> çözeltisi hazırlamak amacıyla 3 gram toz </a:t>
            </a:r>
            <a:r>
              <a:rPr lang="tr-TR" sz="2000" dirty="0" err="1">
                <a:latin typeface="Times New Roman" panose="02020603050405020304" pitchFamily="18" charset="0"/>
                <a:cs typeface="Times New Roman" panose="02020603050405020304" pitchFamily="18" charset="0"/>
              </a:rPr>
              <a:t>kolhisin</a:t>
            </a:r>
            <a:r>
              <a:rPr lang="tr-TR" sz="2000" dirty="0">
                <a:latin typeface="Times New Roman" panose="02020603050405020304" pitchFamily="18" charset="0"/>
                <a:cs typeface="Times New Roman" panose="02020603050405020304" pitchFamily="18" charset="0"/>
              </a:rPr>
              <a:t> tartılarak behere </a:t>
            </a:r>
            <a:r>
              <a:rPr lang="tr-TR" sz="2000" dirty="0" smtClean="0">
                <a:latin typeface="Times New Roman" panose="02020603050405020304" pitchFamily="18" charset="0"/>
                <a:cs typeface="Times New Roman" panose="02020603050405020304" pitchFamily="18" charset="0"/>
              </a:rPr>
              <a:t>konulmuş üzerine </a:t>
            </a:r>
            <a:r>
              <a:rPr lang="tr-TR" sz="2000" dirty="0">
                <a:latin typeface="Times New Roman" panose="02020603050405020304" pitchFamily="18" charset="0"/>
                <a:cs typeface="Times New Roman" panose="02020603050405020304" pitchFamily="18" charset="0"/>
              </a:rPr>
              <a:t>600 ml saf </a:t>
            </a:r>
            <a:r>
              <a:rPr lang="tr-TR" sz="2000" dirty="0" smtClean="0">
                <a:latin typeface="Times New Roman" panose="02020603050405020304" pitchFamily="18" charset="0"/>
                <a:cs typeface="Times New Roman" panose="02020603050405020304" pitchFamily="18" charset="0"/>
              </a:rPr>
              <a:t>su eklenmiştir. 6 gr toz </a:t>
            </a:r>
            <a:r>
              <a:rPr lang="tr-TR" sz="2000" dirty="0" err="1" smtClean="0">
                <a:latin typeface="Times New Roman" panose="02020603050405020304" pitchFamily="18" charset="0"/>
                <a:cs typeface="Times New Roman" panose="02020603050405020304" pitchFamily="18" charset="0"/>
              </a:rPr>
              <a:t>kolhisinle</a:t>
            </a:r>
            <a:r>
              <a:rPr lang="tr-TR" sz="2000" dirty="0" smtClean="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1</a:t>
            </a:r>
            <a:r>
              <a:rPr lang="tr-TR" sz="2000" dirty="0" smtClean="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kolhisin</a:t>
            </a:r>
            <a:r>
              <a:rPr lang="tr-TR" sz="2000" dirty="0">
                <a:latin typeface="Times New Roman" panose="02020603050405020304" pitchFamily="18" charset="0"/>
                <a:cs typeface="Times New Roman" panose="02020603050405020304" pitchFamily="18" charset="0"/>
              </a:rPr>
              <a:t> çözeltisi ve </a:t>
            </a:r>
            <a:r>
              <a:rPr lang="tr-TR" sz="2000" dirty="0" err="1">
                <a:latin typeface="Times New Roman" panose="02020603050405020304" pitchFamily="18" charset="0"/>
                <a:cs typeface="Times New Roman" panose="02020603050405020304" pitchFamily="18" charset="0"/>
              </a:rPr>
              <a:t>litaratür</a:t>
            </a:r>
            <a:r>
              <a:rPr lang="tr-TR" sz="2000" dirty="0">
                <a:latin typeface="Times New Roman" panose="02020603050405020304" pitchFamily="18" charset="0"/>
                <a:cs typeface="Times New Roman" panose="02020603050405020304" pitchFamily="18" charset="0"/>
              </a:rPr>
              <a:t> taramalarında </a:t>
            </a:r>
            <a:r>
              <a:rPr lang="tr-TR" sz="2000" dirty="0" err="1">
                <a:latin typeface="Times New Roman" panose="02020603050405020304" pitchFamily="18" charset="0"/>
                <a:cs typeface="Times New Roman" panose="02020603050405020304" pitchFamily="18" charset="0"/>
              </a:rPr>
              <a:t>letal</a:t>
            </a:r>
            <a:r>
              <a:rPr lang="tr-TR" sz="2000" dirty="0">
                <a:latin typeface="Times New Roman" panose="02020603050405020304" pitchFamily="18" charset="0"/>
                <a:cs typeface="Times New Roman" panose="02020603050405020304" pitchFamily="18" charset="0"/>
              </a:rPr>
              <a:t> doz olarak </a:t>
            </a:r>
            <a:r>
              <a:rPr lang="tr-TR" sz="2000" dirty="0" err="1">
                <a:latin typeface="Times New Roman" panose="02020603050405020304" pitchFamily="18" charset="0"/>
                <a:cs typeface="Times New Roman" panose="02020603050405020304" pitchFamily="18" charset="0"/>
              </a:rPr>
              <a:t>okudumuz</a:t>
            </a:r>
            <a:r>
              <a:rPr lang="tr-TR" sz="2000" dirty="0">
                <a:latin typeface="Times New Roman" panose="02020603050405020304" pitchFamily="18" charset="0"/>
                <a:cs typeface="Times New Roman" panose="02020603050405020304" pitchFamily="18" charset="0"/>
              </a:rPr>
              <a:t>  </a:t>
            </a:r>
            <a:r>
              <a:rPr lang="tr-TR" sz="2000" dirty="0" smtClean="0">
                <a:latin typeface="Times New Roman" panose="02020603050405020304" pitchFamily="18" charset="0"/>
                <a:cs typeface="Times New Roman" panose="02020603050405020304" pitchFamily="18" charset="0"/>
              </a:rPr>
              <a:t>30gr </a:t>
            </a:r>
            <a:r>
              <a:rPr lang="tr-TR" sz="2000" dirty="0" err="1" smtClean="0">
                <a:latin typeface="Times New Roman" panose="02020603050405020304" pitchFamily="18" charset="0"/>
                <a:cs typeface="Times New Roman" panose="02020603050405020304" pitchFamily="18" charset="0"/>
              </a:rPr>
              <a:t>kolhisinle</a:t>
            </a:r>
            <a:r>
              <a:rPr lang="tr-TR" sz="2000" dirty="0" smtClean="0">
                <a:latin typeface="Times New Roman" panose="02020603050405020304" pitchFamily="18" charset="0"/>
                <a:cs typeface="Times New Roman" panose="02020603050405020304" pitchFamily="18" charset="0"/>
              </a:rPr>
              <a:t> % </a:t>
            </a:r>
            <a:r>
              <a:rPr lang="tr-TR" sz="2000" dirty="0">
                <a:latin typeface="Times New Roman" panose="02020603050405020304" pitchFamily="18" charset="0"/>
                <a:cs typeface="Times New Roman" panose="02020603050405020304" pitchFamily="18" charset="0"/>
              </a:rPr>
              <a:t>5 </a:t>
            </a:r>
            <a:r>
              <a:rPr lang="tr-TR" sz="2000" dirty="0" err="1">
                <a:latin typeface="Times New Roman" panose="02020603050405020304" pitchFamily="18" charset="0"/>
                <a:cs typeface="Times New Roman" panose="02020603050405020304" pitchFamily="18" charset="0"/>
              </a:rPr>
              <a:t>kolhisin</a:t>
            </a:r>
            <a:r>
              <a:rPr lang="tr-TR" sz="2000" dirty="0">
                <a:latin typeface="Times New Roman" panose="02020603050405020304" pitchFamily="18" charset="0"/>
                <a:cs typeface="Times New Roman" panose="02020603050405020304" pitchFamily="18" charset="0"/>
              </a:rPr>
              <a:t> çözeltisi </a:t>
            </a:r>
            <a:r>
              <a:rPr lang="tr-TR" sz="2000" dirty="0" smtClean="0">
                <a:latin typeface="Times New Roman" panose="02020603050405020304" pitchFamily="18" charset="0"/>
                <a:cs typeface="Times New Roman" panose="02020603050405020304" pitchFamily="18" charset="0"/>
              </a:rPr>
              <a:t>oluşturularak hazırlanmıştır. </a:t>
            </a:r>
            <a:r>
              <a:rPr lang="tr-TR" sz="2000" dirty="0" err="1" smtClean="0">
                <a:latin typeface="Times New Roman" panose="02020603050405020304" pitchFamily="18" charset="0"/>
                <a:cs typeface="Times New Roman" panose="02020603050405020304" pitchFamily="18" charset="0"/>
              </a:rPr>
              <a:t>Kolhisin</a:t>
            </a:r>
            <a:r>
              <a:rPr lang="tr-TR" sz="2000" dirty="0" smtClean="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zehirli bir madde olduğundan ve </a:t>
            </a:r>
            <a:r>
              <a:rPr lang="tr-TR" sz="2000" dirty="0" smtClean="0">
                <a:latin typeface="Times New Roman" panose="02020603050405020304" pitchFamily="18" charset="0"/>
                <a:cs typeface="Times New Roman" panose="02020603050405020304" pitchFamily="18" charset="0"/>
              </a:rPr>
              <a:t>ben 18 </a:t>
            </a:r>
            <a:r>
              <a:rPr lang="tr-TR" sz="2000" dirty="0">
                <a:latin typeface="Times New Roman" panose="02020603050405020304" pitchFamily="18" charset="0"/>
                <a:cs typeface="Times New Roman" panose="02020603050405020304" pitchFamily="18" charset="0"/>
              </a:rPr>
              <a:t>yaş altında </a:t>
            </a:r>
            <a:r>
              <a:rPr lang="tr-TR" sz="2000" dirty="0" smtClean="0">
                <a:latin typeface="Times New Roman" panose="02020603050405020304" pitchFamily="18" charset="0"/>
                <a:cs typeface="Times New Roman" panose="02020603050405020304" pitchFamily="18" charset="0"/>
              </a:rPr>
              <a:t>olduğumdan dolayı uygulama </a:t>
            </a:r>
            <a:r>
              <a:rPr lang="tr-TR" sz="2000" dirty="0">
                <a:latin typeface="Times New Roman" panose="02020603050405020304" pitchFamily="18" charset="0"/>
                <a:cs typeface="Times New Roman" panose="02020603050405020304" pitchFamily="18" charset="0"/>
              </a:rPr>
              <a:t>işlemi yetkili kişiler tarafından </a:t>
            </a:r>
            <a:r>
              <a:rPr lang="tr-TR" sz="2000" dirty="0" smtClean="0">
                <a:latin typeface="Times New Roman" panose="02020603050405020304" pitchFamily="18" charset="0"/>
                <a:cs typeface="Times New Roman" panose="02020603050405020304" pitchFamily="18" charset="0"/>
              </a:rPr>
              <a:t>uygulanmış </a:t>
            </a:r>
            <a:r>
              <a:rPr lang="tr-TR" sz="2000" dirty="0">
                <a:latin typeface="Times New Roman" panose="02020603050405020304" pitchFamily="18" charset="0"/>
                <a:cs typeface="Times New Roman" panose="02020603050405020304" pitchFamily="18" charset="0"/>
              </a:rPr>
              <a:t>bizler </a:t>
            </a:r>
            <a:r>
              <a:rPr lang="tr-TR" sz="2000" dirty="0" smtClean="0">
                <a:latin typeface="Times New Roman" panose="02020603050405020304" pitchFamily="18" charset="0"/>
                <a:cs typeface="Times New Roman" panose="02020603050405020304" pitchFamily="18" charset="0"/>
              </a:rPr>
              <a:t>ise cam </a:t>
            </a:r>
            <a:r>
              <a:rPr lang="tr-TR" sz="2000" dirty="0">
                <a:latin typeface="Times New Roman" panose="02020603050405020304" pitchFamily="18" charset="0"/>
                <a:cs typeface="Times New Roman" panose="02020603050405020304" pitchFamily="18" charset="0"/>
              </a:rPr>
              <a:t>bölmeden izleyerek tüm aşamaları </a:t>
            </a:r>
            <a:r>
              <a:rPr lang="tr-TR" sz="2000" dirty="0" smtClean="0">
                <a:latin typeface="Times New Roman" panose="02020603050405020304" pitchFamily="18" charset="0"/>
                <a:cs typeface="Times New Roman" panose="02020603050405020304" pitchFamily="18" charset="0"/>
              </a:rPr>
              <a:t>fotoğraflayarak kayıt altına almış bulunmaktayız. </a:t>
            </a:r>
          </a:p>
          <a:p>
            <a:pPr marL="0" indent="0" algn="just">
              <a:buNone/>
            </a:pPr>
            <a:r>
              <a:rPr lang="tr-TR" sz="2000" dirty="0" smtClean="0">
                <a:latin typeface="Times New Roman" panose="02020603050405020304" pitchFamily="18" charset="0"/>
                <a:cs typeface="Times New Roman" panose="02020603050405020304" pitchFamily="18" charset="0"/>
              </a:rPr>
              <a:t>(</a:t>
            </a:r>
            <a:r>
              <a:rPr lang="tr-TR" sz="2000" dirty="0">
                <a:latin typeface="Times New Roman" panose="02020603050405020304" pitchFamily="18" charset="0"/>
                <a:cs typeface="Times New Roman" panose="02020603050405020304" pitchFamily="18" charset="0"/>
              </a:rPr>
              <a:t>Ege Tarım Araştırma Enstitüsü Menemen)</a:t>
            </a:r>
          </a:p>
        </p:txBody>
      </p:sp>
      <p:pic>
        <p:nvPicPr>
          <p:cNvPr id="4" name="Resim 3"/>
          <p:cNvPicPr>
            <a:picLocks noChangeAspect="1"/>
          </p:cNvPicPr>
          <p:nvPr/>
        </p:nvPicPr>
        <p:blipFill>
          <a:blip r:embed="rId2"/>
          <a:stretch>
            <a:fillRect/>
          </a:stretch>
        </p:blipFill>
        <p:spPr>
          <a:xfrm>
            <a:off x="895739" y="4001418"/>
            <a:ext cx="2054219" cy="2527619"/>
          </a:xfrm>
          <a:prstGeom prst="rect">
            <a:avLst/>
          </a:prstGeom>
        </p:spPr>
      </p:pic>
      <p:pic>
        <p:nvPicPr>
          <p:cNvPr id="5" name="Resim 4"/>
          <p:cNvPicPr>
            <a:picLocks noChangeAspect="1"/>
          </p:cNvPicPr>
          <p:nvPr/>
        </p:nvPicPr>
        <p:blipFill>
          <a:blip r:embed="rId3"/>
          <a:stretch>
            <a:fillRect/>
          </a:stretch>
        </p:blipFill>
        <p:spPr>
          <a:xfrm>
            <a:off x="3322733" y="4001418"/>
            <a:ext cx="2202145" cy="2527620"/>
          </a:xfrm>
          <a:prstGeom prst="rect">
            <a:avLst/>
          </a:prstGeom>
        </p:spPr>
      </p:pic>
      <p:pic>
        <p:nvPicPr>
          <p:cNvPr id="6" name="Resim 5"/>
          <p:cNvPicPr>
            <a:picLocks noChangeAspect="1"/>
          </p:cNvPicPr>
          <p:nvPr/>
        </p:nvPicPr>
        <p:blipFill>
          <a:blip r:embed="rId4"/>
          <a:stretch>
            <a:fillRect/>
          </a:stretch>
        </p:blipFill>
        <p:spPr>
          <a:xfrm>
            <a:off x="5897653" y="4001418"/>
            <a:ext cx="2007804" cy="2500184"/>
          </a:xfrm>
          <a:prstGeom prst="rect">
            <a:avLst/>
          </a:prstGeom>
        </p:spPr>
      </p:pic>
    </p:spTree>
    <p:extLst>
      <p:ext uri="{BB962C8B-B14F-4D97-AF65-F5344CB8AC3E}">
        <p14:creationId xmlns:p14="http://schemas.microsoft.com/office/powerpoint/2010/main" val="308828292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5232" y="507903"/>
            <a:ext cx="8453535" cy="546456"/>
          </a:xfrm>
        </p:spPr>
        <p:txBody>
          <a:bodyPr>
            <a:normAutofit fontScale="90000"/>
          </a:bodyPr>
          <a:lstStyle/>
          <a:p>
            <a:r>
              <a:rPr lang="tr-TR" sz="3600" b="1" dirty="0" smtClean="0">
                <a:latin typeface="Times New Roman" panose="02020603050405020304" pitchFamily="18" charset="0"/>
                <a:cs typeface="Times New Roman" panose="02020603050405020304" pitchFamily="18" charset="0"/>
              </a:rPr>
              <a:t/>
            </a:r>
            <a:br>
              <a:rPr lang="tr-TR" sz="3600" b="1" dirty="0" smtClean="0">
                <a:latin typeface="Times New Roman" panose="02020603050405020304" pitchFamily="18" charset="0"/>
                <a:cs typeface="Times New Roman" panose="02020603050405020304" pitchFamily="18" charset="0"/>
              </a:rPr>
            </a:br>
            <a:r>
              <a:rPr lang="tr-TR" sz="3600" b="1" dirty="0" smtClean="0">
                <a:latin typeface="Times New Roman" panose="02020603050405020304" pitchFamily="18" charset="0"/>
                <a:cs typeface="Times New Roman" panose="02020603050405020304" pitchFamily="18" charset="0"/>
              </a:rPr>
              <a:t>Kültür </a:t>
            </a:r>
            <a:r>
              <a:rPr lang="tr-TR" sz="3600" b="1" dirty="0">
                <a:latin typeface="Times New Roman" panose="02020603050405020304" pitchFamily="18" charset="0"/>
                <a:cs typeface="Times New Roman" panose="02020603050405020304" pitchFamily="18" charset="0"/>
              </a:rPr>
              <a:t>Ortamlarının Hazırlanması</a:t>
            </a:r>
            <a:r>
              <a:rPr lang="tr-TR" dirty="0"/>
              <a:t/>
            </a:r>
            <a:br>
              <a:rPr lang="tr-TR" dirty="0"/>
            </a:br>
            <a:endParaRPr lang="tr-TR" dirty="0"/>
          </a:p>
        </p:txBody>
      </p:sp>
      <p:sp>
        <p:nvSpPr>
          <p:cNvPr id="3" name="İçerik Yer Tutucusu 2"/>
          <p:cNvSpPr>
            <a:spLocks noGrp="1"/>
          </p:cNvSpPr>
          <p:nvPr>
            <p:ph idx="1"/>
          </p:nvPr>
        </p:nvSpPr>
        <p:spPr>
          <a:xfrm>
            <a:off x="457199" y="1147665"/>
            <a:ext cx="8257593" cy="3517641"/>
          </a:xfrm>
        </p:spPr>
        <p:txBody>
          <a:bodyPr>
            <a:normAutofit fontScale="70000" lnSpcReduction="20000"/>
          </a:bodyPr>
          <a:lstStyle/>
          <a:p>
            <a:pPr marL="0" indent="0" algn="just">
              <a:buNone/>
            </a:pPr>
            <a:r>
              <a:rPr lang="tr-TR" sz="2800" dirty="0" err="1" smtClean="0">
                <a:latin typeface="Times New Roman" panose="02020603050405020304" pitchFamily="18" charset="0"/>
                <a:cs typeface="Times New Roman" panose="02020603050405020304" pitchFamily="18" charset="0"/>
              </a:rPr>
              <a:t>Stevia</a:t>
            </a:r>
            <a:r>
              <a:rPr lang="tr-TR" sz="2800" dirty="0" smtClean="0">
                <a:latin typeface="Times New Roman" panose="02020603050405020304" pitchFamily="18" charset="0"/>
                <a:cs typeface="Times New Roman" panose="02020603050405020304" pitchFamily="18" charset="0"/>
              </a:rPr>
              <a:t> </a:t>
            </a:r>
            <a:r>
              <a:rPr lang="tr-TR" sz="2800" dirty="0">
                <a:latin typeface="Times New Roman" panose="02020603050405020304" pitchFamily="18" charset="0"/>
                <a:cs typeface="Times New Roman" panose="02020603050405020304" pitchFamily="18" charset="0"/>
              </a:rPr>
              <a:t>bitkisinin </a:t>
            </a:r>
            <a:r>
              <a:rPr lang="tr-TR" sz="2800" dirty="0" err="1">
                <a:latin typeface="Times New Roman" panose="02020603050405020304" pitchFamily="18" charset="0"/>
                <a:cs typeface="Times New Roman" panose="02020603050405020304" pitchFamily="18" charset="0"/>
              </a:rPr>
              <a:t>Mikroçoğaltımı</a:t>
            </a:r>
            <a:r>
              <a:rPr lang="tr-TR" sz="2800" dirty="0">
                <a:latin typeface="Times New Roman" panose="02020603050405020304" pitchFamily="18" charset="0"/>
                <a:cs typeface="Times New Roman" panose="02020603050405020304" pitchFamily="18" charset="0"/>
              </a:rPr>
              <a:t> </a:t>
            </a:r>
            <a:r>
              <a:rPr lang="tr-TR" sz="2800" dirty="0" smtClean="0">
                <a:latin typeface="Times New Roman" panose="02020603050405020304" pitchFamily="18" charset="0"/>
                <a:cs typeface="Times New Roman" panose="02020603050405020304" pitchFamily="18" charset="0"/>
              </a:rPr>
              <a:t>için MS besi </a:t>
            </a:r>
            <a:r>
              <a:rPr lang="tr-TR" sz="2800" dirty="0">
                <a:latin typeface="Times New Roman" panose="02020603050405020304" pitchFamily="18" charset="0"/>
                <a:cs typeface="Times New Roman" panose="02020603050405020304" pitchFamily="18" charset="0"/>
              </a:rPr>
              <a:t>ortamı seçilmiştir. </a:t>
            </a:r>
            <a:r>
              <a:rPr lang="tr-TR" sz="2800" dirty="0" smtClean="0">
                <a:latin typeface="Times New Roman" panose="02020603050405020304" pitchFamily="18" charset="0"/>
                <a:cs typeface="Times New Roman" panose="02020603050405020304" pitchFamily="18" charset="0"/>
              </a:rPr>
              <a:t>MS ortamının </a:t>
            </a:r>
            <a:r>
              <a:rPr lang="tr-TR" sz="2800" dirty="0">
                <a:latin typeface="Times New Roman" panose="02020603050405020304" pitchFamily="18" charset="0"/>
                <a:cs typeface="Times New Roman" panose="02020603050405020304" pitchFamily="18" charset="0"/>
              </a:rPr>
              <a:t>içeriğine bakıldığında </a:t>
            </a:r>
            <a:r>
              <a:rPr lang="tr-TR" sz="2800" dirty="0" smtClean="0">
                <a:latin typeface="Times New Roman" panose="02020603050405020304" pitchFamily="18" charset="0"/>
                <a:cs typeface="Times New Roman" panose="02020603050405020304" pitchFamily="18" charset="0"/>
              </a:rPr>
              <a:t>makro </a:t>
            </a:r>
            <a:r>
              <a:rPr lang="tr-TR" sz="2800" dirty="0">
                <a:latin typeface="Times New Roman" panose="02020603050405020304" pitchFamily="18" charset="0"/>
                <a:cs typeface="Times New Roman" panose="02020603050405020304" pitchFamily="18" charset="0"/>
              </a:rPr>
              <a:t>ve </a:t>
            </a:r>
            <a:r>
              <a:rPr lang="tr-TR" sz="2800" dirty="0" smtClean="0">
                <a:latin typeface="Times New Roman" panose="02020603050405020304" pitchFamily="18" charset="0"/>
                <a:cs typeface="Times New Roman" panose="02020603050405020304" pitchFamily="18" charset="0"/>
              </a:rPr>
              <a:t>mikro elementlerle </a:t>
            </a:r>
            <a:r>
              <a:rPr lang="tr-TR" sz="2800" dirty="0">
                <a:latin typeface="Times New Roman" panose="02020603050405020304" pitchFamily="18" charset="0"/>
                <a:cs typeface="Times New Roman" panose="02020603050405020304" pitchFamily="18" charset="0"/>
              </a:rPr>
              <a:t>birlikte vitaminler ve organik bileşikler bulunmaktadır. Besin ortamı olarak öncelikle 0.5 mg/l BA, %3 </a:t>
            </a:r>
            <a:r>
              <a:rPr lang="tr-TR" sz="2800" dirty="0" err="1" smtClean="0">
                <a:latin typeface="Times New Roman" panose="02020603050405020304" pitchFamily="18" charset="0"/>
                <a:cs typeface="Times New Roman" panose="02020603050405020304" pitchFamily="18" charset="0"/>
              </a:rPr>
              <a:t>sukroz,bitki</a:t>
            </a:r>
            <a:r>
              <a:rPr lang="tr-TR" sz="2800" dirty="0" smtClean="0">
                <a:latin typeface="Times New Roman" panose="02020603050405020304" pitchFamily="18" charset="0"/>
                <a:cs typeface="Times New Roman" panose="02020603050405020304" pitchFamily="18" charset="0"/>
              </a:rPr>
              <a:t> </a:t>
            </a:r>
            <a:r>
              <a:rPr lang="tr-TR" sz="2800" dirty="0">
                <a:latin typeface="Times New Roman" panose="02020603050405020304" pitchFamily="18" charset="0"/>
                <a:cs typeface="Times New Roman" panose="02020603050405020304" pitchFamily="18" charset="0"/>
              </a:rPr>
              <a:t>büyüme düzenleyicileri (</a:t>
            </a:r>
            <a:r>
              <a:rPr lang="tr-TR" sz="2800" dirty="0" err="1">
                <a:latin typeface="Times New Roman" panose="02020603050405020304" pitchFamily="18" charset="0"/>
                <a:cs typeface="Times New Roman" panose="02020603050405020304" pitchFamily="18" charset="0"/>
              </a:rPr>
              <a:t>Sitokinin</a:t>
            </a:r>
            <a:r>
              <a:rPr lang="tr-TR" sz="2800" dirty="0">
                <a:latin typeface="Times New Roman" panose="02020603050405020304" pitchFamily="18" charset="0"/>
                <a:cs typeface="Times New Roman" panose="02020603050405020304" pitchFamily="18" charset="0"/>
              </a:rPr>
              <a:t> ve </a:t>
            </a:r>
            <a:r>
              <a:rPr lang="tr-TR" sz="2800" dirty="0" err="1">
                <a:latin typeface="Times New Roman" panose="02020603050405020304" pitchFamily="18" charset="0"/>
                <a:cs typeface="Times New Roman" panose="02020603050405020304" pitchFamily="18" charset="0"/>
              </a:rPr>
              <a:t>Oksin</a:t>
            </a:r>
            <a:r>
              <a:rPr lang="tr-TR" sz="2800" dirty="0" smtClean="0">
                <a:latin typeface="Times New Roman" panose="02020603050405020304" pitchFamily="18" charset="0"/>
                <a:cs typeface="Times New Roman" panose="02020603050405020304" pitchFamily="18" charset="0"/>
              </a:rPr>
              <a:t>) ve </a:t>
            </a:r>
            <a:r>
              <a:rPr lang="tr-TR" sz="2800" dirty="0">
                <a:latin typeface="Times New Roman" panose="02020603050405020304" pitchFamily="18" charset="0"/>
                <a:cs typeface="Times New Roman" panose="02020603050405020304" pitchFamily="18" charset="0"/>
              </a:rPr>
              <a:t>%0.6 </a:t>
            </a:r>
            <a:r>
              <a:rPr lang="tr-TR" sz="2800" dirty="0" err="1" smtClean="0">
                <a:latin typeface="Times New Roman" panose="02020603050405020304" pitchFamily="18" charset="0"/>
                <a:cs typeface="Times New Roman" panose="02020603050405020304" pitchFamily="18" charset="0"/>
              </a:rPr>
              <a:t>agar</a:t>
            </a:r>
            <a:r>
              <a:rPr lang="tr-TR" sz="2800" dirty="0" smtClean="0">
                <a:latin typeface="Times New Roman" panose="02020603050405020304" pitchFamily="18" charset="0"/>
                <a:cs typeface="Times New Roman" panose="02020603050405020304" pitchFamily="18" charset="0"/>
              </a:rPr>
              <a:t>   </a:t>
            </a:r>
            <a:r>
              <a:rPr lang="tr-TR" sz="2800" dirty="0">
                <a:latin typeface="Times New Roman" panose="02020603050405020304" pitchFamily="18" charset="0"/>
                <a:cs typeface="Times New Roman" panose="02020603050405020304" pitchFamily="18" charset="0"/>
              </a:rPr>
              <a:t>ilave edilmiş. </a:t>
            </a:r>
            <a:r>
              <a:rPr lang="tr-TR" sz="2800" dirty="0" smtClean="0">
                <a:latin typeface="Times New Roman" panose="02020603050405020304" pitchFamily="18" charset="0"/>
                <a:cs typeface="Times New Roman" panose="02020603050405020304" pitchFamily="18" charset="0"/>
              </a:rPr>
              <a:t>1.2 </a:t>
            </a:r>
            <a:r>
              <a:rPr lang="tr-TR" sz="2800" dirty="0" err="1">
                <a:latin typeface="Times New Roman" panose="02020603050405020304" pitchFamily="18" charset="0"/>
                <a:cs typeface="Times New Roman" panose="02020603050405020304" pitchFamily="18" charset="0"/>
              </a:rPr>
              <a:t>atm</a:t>
            </a:r>
            <a:r>
              <a:rPr lang="tr-TR" sz="2800" dirty="0">
                <a:latin typeface="Times New Roman" panose="02020603050405020304" pitchFamily="18" charset="0"/>
                <a:cs typeface="Times New Roman" panose="02020603050405020304" pitchFamily="18" charset="0"/>
              </a:rPr>
              <a:t> basınç altında ve 120 ºC’de 120 dakika otoklav içerisinde tutularak sterilizasyon işlemi tamamlanmıştır</a:t>
            </a:r>
            <a:r>
              <a:rPr lang="tr-TR" sz="2800" dirty="0" smtClean="0">
                <a:latin typeface="Times New Roman" panose="02020603050405020304" pitchFamily="18" charset="0"/>
                <a:cs typeface="Times New Roman" panose="02020603050405020304" pitchFamily="18" charset="0"/>
              </a:rPr>
              <a:t>. 40 </a:t>
            </a:r>
            <a:r>
              <a:rPr lang="tr-TR" sz="2800" dirty="0">
                <a:latin typeface="Times New Roman" panose="02020603050405020304" pitchFamily="18" charset="0"/>
                <a:cs typeface="Times New Roman" panose="02020603050405020304" pitchFamily="18" charset="0"/>
              </a:rPr>
              <a:t>̊C civarına kadar soğutulan besi ortamları, </a:t>
            </a:r>
            <a:r>
              <a:rPr lang="tr-TR" sz="2800" dirty="0" err="1">
                <a:latin typeface="Times New Roman" panose="02020603050405020304" pitchFamily="18" charset="0"/>
                <a:cs typeface="Times New Roman" panose="02020603050405020304" pitchFamily="18" charset="0"/>
              </a:rPr>
              <a:t>laminar</a:t>
            </a:r>
            <a:r>
              <a:rPr lang="tr-TR" sz="2800" dirty="0">
                <a:latin typeface="Times New Roman" panose="02020603050405020304" pitchFamily="18" charset="0"/>
                <a:cs typeface="Times New Roman" panose="02020603050405020304" pitchFamily="18" charset="0"/>
              </a:rPr>
              <a:t> akışlı steril kabin içerisinde kültür kaplarına aktarılmıştır. Tüm kültürler </a:t>
            </a:r>
            <a:r>
              <a:rPr lang="tr-TR" sz="2800" dirty="0" smtClean="0">
                <a:latin typeface="Times New Roman" panose="02020603050405020304" pitchFamily="18" charset="0"/>
                <a:cs typeface="Times New Roman" panose="02020603050405020304" pitchFamily="18" charset="0"/>
              </a:rPr>
              <a:t>iklim </a:t>
            </a:r>
            <a:r>
              <a:rPr lang="tr-TR" sz="2800" dirty="0">
                <a:latin typeface="Times New Roman" panose="02020603050405020304" pitchFamily="18" charset="0"/>
                <a:cs typeface="Times New Roman" panose="02020603050405020304" pitchFamily="18" charset="0"/>
              </a:rPr>
              <a:t>odasında </a:t>
            </a:r>
            <a:r>
              <a:rPr lang="tr-TR" sz="2800" dirty="0" smtClean="0">
                <a:latin typeface="Times New Roman" panose="02020603050405020304" pitchFamily="18" charset="0"/>
                <a:cs typeface="Times New Roman" panose="02020603050405020304" pitchFamily="18" charset="0"/>
              </a:rPr>
              <a:t>tutulmuştur. </a:t>
            </a:r>
            <a:r>
              <a:rPr lang="tr-TR" sz="2800" dirty="0" err="1" smtClean="0">
                <a:latin typeface="Times New Roman" panose="02020603050405020304" pitchFamily="18" charset="0"/>
                <a:cs typeface="Times New Roman" panose="02020603050405020304" pitchFamily="18" charset="0"/>
              </a:rPr>
              <a:t>Eksplantlar</a:t>
            </a:r>
            <a:r>
              <a:rPr lang="tr-TR" sz="2800" dirty="0" smtClean="0">
                <a:latin typeface="Times New Roman" panose="02020603050405020304" pitchFamily="18" charset="0"/>
                <a:cs typeface="Times New Roman" panose="02020603050405020304" pitchFamily="18" charset="0"/>
              </a:rPr>
              <a:t> </a:t>
            </a:r>
            <a:r>
              <a:rPr lang="tr-TR" sz="2800" dirty="0">
                <a:latin typeface="Times New Roman" panose="02020603050405020304" pitchFamily="18" charset="0"/>
                <a:cs typeface="Times New Roman" panose="02020603050405020304" pitchFamily="18" charset="0"/>
              </a:rPr>
              <a:t>4 hafta büyümeyi düzenleyiciler içeren ortamlarda tutulduktan sonra ½ MS ortamına alınmıştır. </a:t>
            </a:r>
            <a:r>
              <a:rPr lang="tr-TR" sz="2800" dirty="0" smtClean="0">
                <a:latin typeface="Times New Roman" panose="02020603050405020304" pitchFamily="18" charset="0"/>
                <a:cs typeface="Times New Roman" panose="02020603050405020304" pitchFamily="18" charset="0"/>
              </a:rPr>
              <a:t>Gelişen </a:t>
            </a:r>
            <a:r>
              <a:rPr lang="tr-TR" sz="2800" dirty="0">
                <a:latin typeface="Times New Roman" panose="02020603050405020304" pitchFamily="18" charset="0"/>
                <a:cs typeface="Times New Roman" panose="02020603050405020304" pitchFamily="18" charset="0"/>
              </a:rPr>
              <a:t>sürgünlerden dört kez alt kültüre alınmıştır, bol miktarda sürgün gelişimi sağlanmıştır en iyi gelişim gösteren türler alt kültüre alınarak her defasında 10 bitki olacak şekilde </a:t>
            </a:r>
            <a:r>
              <a:rPr lang="tr-TR" sz="2800" dirty="0" smtClean="0">
                <a:latin typeface="Times New Roman" panose="02020603050405020304" pitchFamily="18" charset="0"/>
                <a:cs typeface="Times New Roman" panose="02020603050405020304" pitchFamily="18" charset="0"/>
              </a:rPr>
              <a:t>130x4=520 </a:t>
            </a:r>
            <a:r>
              <a:rPr lang="tr-TR" sz="2800" dirty="0">
                <a:latin typeface="Times New Roman" panose="02020603050405020304" pitchFamily="18" charset="0"/>
                <a:cs typeface="Times New Roman" panose="02020603050405020304" pitchFamily="18" charset="0"/>
              </a:rPr>
              <a:t>adet tüp </a:t>
            </a:r>
            <a:r>
              <a:rPr lang="tr-TR" sz="2800" dirty="0" err="1">
                <a:latin typeface="Times New Roman" panose="02020603050405020304" pitchFamily="18" charset="0"/>
                <a:cs typeface="Times New Roman" panose="02020603050405020304" pitchFamily="18" charset="0"/>
              </a:rPr>
              <a:t>Stevia</a:t>
            </a:r>
            <a:r>
              <a:rPr lang="tr-TR" sz="2800" dirty="0">
                <a:latin typeface="Times New Roman" panose="02020603050405020304" pitchFamily="18" charset="0"/>
                <a:cs typeface="Times New Roman" panose="02020603050405020304" pitchFamily="18" charset="0"/>
              </a:rPr>
              <a:t> yetiştiriciliği </a:t>
            </a:r>
            <a:r>
              <a:rPr lang="tr-TR" sz="2800" dirty="0" smtClean="0">
                <a:latin typeface="Times New Roman" panose="02020603050405020304" pitchFamily="18" charset="0"/>
                <a:cs typeface="Times New Roman" panose="02020603050405020304" pitchFamily="18" charset="0"/>
              </a:rPr>
              <a:t>gerçekleştirilmiştir.</a:t>
            </a:r>
            <a:endParaRPr lang="tr-TR" sz="2800" dirty="0">
              <a:latin typeface="Times New Roman" panose="02020603050405020304" pitchFamily="18" charset="0"/>
              <a:cs typeface="Times New Roman" panose="02020603050405020304" pitchFamily="18" charset="0"/>
            </a:endParaRPr>
          </a:p>
          <a:p>
            <a:pPr marL="0" indent="0">
              <a:buNone/>
            </a:pPr>
            <a:endParaRPr lang="tr-TR" dirty="0"/>
          </a:p>
        </p:txBody>
      </p:sp>
      <p:pic>
        <p:nvPicPr>
          <p:cNvPr id="6" name="Resim 5"/>
          <p:cNvPicPr>
            <a:picLocks noChangeAspect="1"/>
          </p:cNvPicPr>
          <p:nvPr/>
        </p:nvPicPr>
        <p:blipFill>
          <a:blip r:embed="rId2"/>
          <a:stretch>
            <a:fillRect/>
          </a:stretch>
        </p:blipFill>
        <p:spPr>
          <a:xfrm>
            <a:off x="6792687" y="4565480"/>
            <a:ext cx="1337499" cy="1774090"/>
          </a:xfrm>
          <a:prstGeom prst="rect">
            <a:avLst/>
          </a:prstGeom>
        </p:spPr>
      </p:pic>
      <p:pic>
        <p:nvPicPr>
          <p:cNvPr id="7" name="Resim 6"/>
          <p:cNvPicPr>
            <a:picLocks noChangeAspect="1"/>
          </p:cNvPicPr>
          <p:nvPr/>
        </p:nvPicPr>
        <p:blipFill>
          <a:blip r:embed="rId3"/>
          <a:stretch>
            <a:fillRect/>
          </a:stretch>
        </p:blipFill>
        <p:spPr>
          <a:xfrm>
            <a:off x="3446276" y="4565480"/>
            <a:ext cx="3092962" cy="1806941"/>
          </a:xfrm>
          <a:prstGeom prst="rect">
            <a:avLst/>
          </a:prstGeom>
        </p:spPr>
      </p:pic>
      <p:pic>
        <p:nvPicPr>
          <p:cNvPr id="8" name="Resim 7"/>
          <p:cNvPicPr>
            <a:picLocks noChangeAspect="1"/>
          </p:cNvPicPr>
          <p:nvPr/>
        </p:nvPicPr>
        <p:blipFill>
          <a:blip r:embed="rId4"/>
          <a:stretch>
            <a:fillRect/>
          </a:stretch>
        </p:blipFill>
        <p:spPr>
          <a:xfrm>
            <a:off x="786426" y="4565481"/>
            <a:ext cx="2406401" cy="1806941"/>
          </a:xfrm>
          <a:prstGeom prst="rect">
            <a:avLst/>
          </a:prstGeom>
        </p:spPr>
      </p:pic>
    </p:spTree>
    <p:extLst>
      <p:ext uri="{BB962C8B-B14F-4D97-AF65-F5344CB8AC3E}">
        <p14:creationId xmlns:p14="http://schemas.microsoft.com/office/powerpoint/2010/main" val="314789318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7871" y="485193"/>
            <a:ext cx="8668139" cy="45719"/>
          </a:xfrm>
        </p:spPr>
        <p:txBody>
          <a:bodyPr>
            <a:normAutofit fontScale="90000"/>
          </a:bodyPr>
          <a:lstStyle/>
          <a:p>
            <a:pPr marL="342900" lvl="0" indent="-342900">
              <a:spcBef>
                <a:spcPct val="20000"/>
              </a:spcBef>
            </a:pPr>
            <a:r>
              <a:rPr lang="tr-TR" sz="2200" b="1" dirty="0" smtClean="0">
                <a:latin typeface="Times New Roman" panose="02020603050405020304" pitchFamily="18" charset="0"/>
                <a:cs typeface="Times New Roman" panose="02020603050405020304" pitchFamily="18" charset="0"/>
              </a:rPr>
              <a:t>                        </a:t>
            </a:r>
            <a:br>
              <a:rPr lang="tr-TR" sz="2200" b="1" dirty="0" smtClean="0">
                <a:latin typeface="Times New Roman" panose="02020603050405020304" pitchFamily="18" charset="0"/>
                <a:cs typeface="Times New Roman" panose="02020603050405020304" pitchFamily="18" charset="0"/>
              </a:rPr>
            </a:br>
            <a:r>
              <a:rPr lang="tr-TR" sz="2200" b="1" dirty="0">
                <a:latin typeface="Times New Roman" panose="02020603050405020304" pitchFamily="18" charset="0"/>
                <a:cs typeface="Times New Roman" panose="02020603050405020304" pitchFamily="18" charset="0"/>
              </a:rPr>
              <a:t> </a:t>
            </a:r>
            <a:r>
              <a:rPr lang="tr-TR" sz="2200" b="1" dirty="0" smtClean="0">
                <a:latin typeface="Times New Roman" panose="02020603050405020304" pitchFamily="18" charset="0"/>
                <a:cs typeface="Times New Roman" panose="02020603050405020304" pitchFamily="18" charset="0"/>
              </a:rPr>
              <a:t>         Bitkilerde </a:t>
            </a:r>
            <a:r>
              <a:rPr lang="tr-TR" sz="2200" b="1" dirty="0">
                <a:latin typeface="Times New Roman" panose="02020603050405020304" pitchFamily="18" charset="0"/>
                <a:cs typeface="Times New Roman" panose="02020603050405020304" pitchFamily="18" charset="0"/>
              </a:rPr>
              <a:t>Canlılık Oranı (Adet-%) ve Akreditasyon İşlemi</a:t>
            </a:r>
            <a:endParaRPr lang="tr-TR"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625151" y="895739"/>
            <a:ext cx="8229600" cy="5155780"/>
          </a:xfrm>
        </p:spPr>
        <p:txBody>
          <a:bodyPr>
            <a:noAutofit/>
          </a:bodyPr>
          <a:lstStyle/>
          <a:p>
            <a:pPr marL="0" indent="0" algn="just">
              <a:buNone/>
            </a:pPr>
            <a:r>
              <a:rPr lang="tr-TR" sz="1600" dirty="0" smtClean="0">
                <a:latin typeface="Times New Roman" panose="02020603050405020304" pitchFamily="18" charset="0"/>
                <a:cs typeface="Times New Roman" panose="02020603050405020304" pitchFamily="18" charset="0"/>
              </a:rPr>
              <a:t>Dört </a:t>
            </a:r>
            <a:r>
              <a:rPr lang="tr-TR" sz="1600" dirty="0">
                <a:latin typeface="Times New Roman" panose="02020603050405020304" pitchFamily="18" charset="0"/>
                <a:cs typeface="Times New Roman" panose="02020603050405020304" pitchFamily="18" charset="0"/>
              </a:rPr>
              <a:t>haftada </a:t>
            </a:r>
            <a:r>
              <a:rPr lang="tr-TR" sz="1600" dirty="0" smtClean="0">
                <a:latin typeface="Times New Roman" panose="02020603050405020304" pitchFamily="18" charset="0"/>
                <a:cs typeface="Times New Roman" panose="02020603050405020304" pitchFamily="18" charset="0"/>
              </a:rPr>
              <a:t>bir kez </a:t>
            </a:r>
            <a:r>
              <a:rPr lang="tr-TR" sz="1600" dirty="0">
                <a:latin typeface="Times New Roman" panose="02020603050405020304" pitchFamily="18" charset="0"/>
                <a:cs typeface="Times New Roman" panose="02020603050405020304" pitchFamily="18" charset="0"/>
              </a:rPr>
              <a:t>toplamda 16 hafta süren alt </a:t>
            </a:r>
            <a:r>
              <a:rPr lang="tr-TR" sz="1600" dirty="0" err="1">
                <a:latin typeface="Times New Roman" panose="02020603050405020304" pitchFamily="18" charset="0"/>
                <a:cs typeface="Times New Roman" panose="02020603050405020304" pitchFamily="18" charset="0"/>
              </a:rPr>
              <a:t>kültürleme</a:t>
            </a:r>
            <a:r>
              <a:rPr lang="tr-TR" sz="1600" dirty="0">
                <a:latin typeface="Times New Roman" panose="02020603050405020304" pitchFamily="18" charset="0"/>
                <a:cs typeface="Times New Roman" panose="02020603050405020304" pitchFamily="18" charset="0"/>
              </a:rPr>
              <a:t> işlemi son olarak bir kez daha taze ortamlara aktarılmıştır. Sürgünler, iklim odasında 8 haftalarını tamamlayınca seraya çıkarılarak tüm bu işlemler sonucunda bitkilerin canlılık oranları tespit edilmiştir. </a:t>
            </a:r>
            <a:r>
              <a:rPr lang="tr-TR" sz="1600" dirty="0" err="1" smtClean="0">
                <a:latin typeface="Times New Roman" panose="02020603050405020304" pitchFamily="18" charset="0"/>
                <a:cs typeface="Times New Roman" panose="02020603050405020304" pitchFamily="18" charset="0"/>
              </a:rPr>
              <a:t>Stevia</a:t>
            </a:r>
            <a:r>
              <a:rPr lang="tr-TR" sz="1600" dirty="0" smtClean="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bitkileri serada </a:t>
            </a:r>
            <a:r>
              <a:rPr lang="tr-TR" sz="1600" dirty="0" err="1">
                <a:latin typeface="Times New Roman" panose="02020603050405020304" pitchFamily="18" charset="0"/>
                <a:cs typeface="Times New Roman" panose="02020603050405020304" pitchFamily="18" charset="0"/>
              </a:rPr>
              <a:t>sisleme</a:t>
            </a:r>
            <a:r>
              <a:rPr lang="tr-TR" sz="1600" dirty="0">
                <a:latin typeface="Times New Roman" panose="02020603050405020304" pitchFamily="18" charset="0"/>
                <a:cs typeface="Times New Roman" panose="02020603050405020304" pitchFamily="18" charset="0"/>
              </a:rPr>
              <a:t> sistemi altında ve perlit içerisinde dış koşullara alıştırılmış, haftada iki kez </a:t>
            </a:r>
            <a:r>
              <a:rPr lang="tr-TR" sz="1600" dirty="0" smtClean="0">
                <a:latin typeface="Times New Roman" panose="02020603050405020304" pitchFamily="18" charset="0"/>
                <a:cs typeface="Times New Roman" panose="02020603050405020304" pitchFamily="18" charset="0"/>
              </a:rPr>
              <a:t>uygun </a:t>
            </a:r>
            <a:r>
              <a:rPr lang="tr-TR" sz="1600" dirty="0">
                <a:latin typeface="Times New Roman" panose="02020603050405020304" pitchFamily="18" charset="0"/>
                <a:cs typeface="Times New Roman" panose="02020603050405020304" pitchFamily="18" charset="0"/>
              </a:rPr>
              <a:t>besin çözeltisi ile sulanmışlardır. Kökleri gelişen ve dış koşullara alışan bitkileri iki aylık olduktan </a:t>
            </a:r>
            <a:r>
              <a:rPr lang="tr-TR" sz="1600" dirty="0" smtClean="0">
                <a:latin typeface="Times New Roman" panose="02020603050405020304" pitchFamily="18" charset="0"/>
                <a:cs typeface="Times New Roman" panose="02020603050405020304" pitchFamily="18" charset="0"/>
              </a:rPr>
              <a:t>sonra </a:t>
            </a:r>
            <a:r>
              <a:rPr lang="tr-TR" sz="1600" dirty="0">
                <a:latin typeface="Times New Roman" panose="02020603050405020304" pitchFamily="18" charset="0"/>
                <a:cs typeface="Times New Roman" panose="02020603050405020304" pitchFamily="18" charset="0"/>
              </a:rPr>
              <a:t>plastik saksılara </a:t>
            </a:r>
            <a:r>
              <a:rPr lang="tr-TR" sz="1600" dirty="0" smtClean="0">
                <a:latin typeface="Times New Roman" panose="02020603050405020304" pitchFamily="18" charset="0"/>
                <a:cs typeface="Times New Roman" panose="02020603050405020304" pitchFamily="18" charset="0"/>
              </a:rPr>
              <a:t>aktarılmıştır.</a:t>
            </a:r>
            <a:endParaRPr lang="tr-TR" sz="1600" dirty="0">
              <a:latin typeface="Times New Roman" panose="02020603050405020304" pitchFamily="18" charset="0"/>
              <a:cs typeface="Times New Roman" panose="02020603050405020304" pitchFamily="18" charset="0"/>
            </a:endParaRPr>
          </a:p>
          <a:p>
            <a:pPr marL="0" indent="0">
              <a:buNone/>
            </a:pPr>
            <a:r>
              <a:rPr lang="tr-TR" sz="900" dirty="0" smtClean="0"/>
              <a:t>                </a:t>
            </a:r>
            <a:r>
              <a:rPr lang="tr-TR" sz="1800" b="1" dirty="0" smtClean="0">
                <a:latin typeface="Times New Roman" panose="02020603050405020304" pitchFamily="18" charset="0"/>
                <a:ea typeface="+mj-ea"/>
                <a:cs typeface="Times New Roman" panose="02020603050405020304" pitchFamily="18" charset="0"/>
              </a:rPr>
              <a:t>Ortalama </a:t>
            </a:r>
            <a:r>
              <a:rPr lang="tr-TR" sz="1800" b="1" dirty="0">
                <a:latin typeface="Times New Roman" panose="02020603050405020304" pitchFamily="18" charset="0"/>
                <a:ea typeface="+mj-ea"/>
                <a:cs typeface="Times New Roman" panose="02020603050405020304" pitchFamily="18" charset="0"/>
              </a:rPr>
              <a:t>Sürgün Sayısı (adet), Yaprak Sayısı (adet) , Sürgün Boyu(mm</a:t>
            </a:r>
            <a:r>
              <a:rPr lang="tr-TR" sz="1800" b="1" dirty="0" smtClean="0">
                <a:latin typeface="Times New Roman" panose="02020603050405020304" pitchFamily="18" charset="0"/>
                <a:ea typeface="+mj-ea"/>
                <a:cs typeface="Times New Roman" panose="02020603050405020304" pitchFamily="18" charset="0"/>
              </a:rPr>
              <a:t>)</a:t>
            </a:r>
            <a:endParaRPr lang="tr-TR" sz="1800" b="1" dirty="0">
              <a:latin typeface="Times New Roman" panose="02020603050405020304" pitchFamily="18" charset="0"/>
              <a:ea typeface="+mj-ea"/>
              <a:cs typeface="Times New Roman" panose="02020603050405020304" pitchFamily="18" charset="0"/>
            </a:endParaRPr>
          </a:p>
          <a:p>
            <a:pPr marL="0" indent="0" algn="just">
              <a:buNone/>
            </a:pPr>
            <a:r>
              <a:rPr lang="tr-TR" sz="1600" dirty="0">
                <a:latin typeface="Times New Roman" panose="02020603050405020304" pitchFamily="18" charset="0"/>
                <a:cs typeface="Times New Roman" panose="02020603050405020304" pitchFamily="18" charset="0"/>
              </a:rPr>
              <a:t>Doku kültüründen elde edilen tüm bitkilerin sürgün sayısı (adet) , yaprak sayısı (adet) ve sürgün boyu(mm) kayıt altına alınarak veriler işlenmiş ve ortalama ve standart sapma değerleri tespit edilmiştir.</a:t>
            </a:r>
          </a:p>
          <a:p>
            <a:pPr marL="0" indent="0">
              <a:buNone/>
            </a:pPr>
            <a:r>
              <a:rPr lang="tr-TR" sz="900" dirty="0"/>
              <a:t> </a:t>
            </a:r>
            <a:r>
              <a:rPr lang="tr-TR" sz="900" dirty="0" smtClean="0"/>
              <a:t>                                                                                                </a:t>
            </a:r>
            <a:r>
              <a:rPr lang="tr-TR" sz="2000" b="1" dirty="0" smtClean="0">
                <a:latin typeface="Times New Roman" panose="02020603050405020304" pitchFamily="18" charset="0"/>
                <a:ea typeface="+mj-ea"/>
                <a:cs typeface="Times New Roman" panose="02020603050405020304" pitchFamily="18" charset="0"/>
              </a:rPr>
              <a:t>Kalıp </a:t>
            </a:r>
            <a:r>
              <a:rPr lang="tr-TR" sz="2000" b="1" dirty="0">
                <a:latin typeface="Times New Roman" panose="02020603050405020304" pitchFamily="18" charset="0"/>
                <a:ea typeface="+mj-ea"/>
                <a:cs typeface="Times New Roman" panose="02020603050405020304" pitchFamily="18" charset="0"/>
              </a:rPr>
              <a:t>Alma Yöntemi </a:t>
            </a:r>
            <a:endParaRPr lang="tr-TR" sz="2000" b="1" dirty="0" smtClean="0">
              <a:latin typeface="Times New Roman" panose="02020603050405020304" pitchFamily="18" charset="0"/>
              <a:ea typeface="+mj-ea"/>
              <a:cs typeface="Times New Roman" panose="02020603050405020304" pitchFamily="18" charset="0"/>
            </a:endParaRPr>
          </a:p>
          <a:p>
            <a:pPr marL="0" indent="0" algn="just">
              <a:buNone/>
            </a:pPr>
            <a:r>
              <a:rPr lang="tr-TR" sz="1600" dirty="0" smtClean="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      </a:t>
            </a:r>
            <a:r>
              <a:rPr lang="tr-TR" sz="1600" dirty="0" err="1" smtClean="0">
                <a:latin typeface="Times New Roman" panose="02020603050405020304" pitchFamily="18" charset="0"/>
                <a:cs typeface="Times New Roman" panose="02020603050405020304" pitchFamily="18" charset="0"/>
              </a:rPr>
              <a:t>Stoma</a:t>
            </a:r>
            <a:r>
              <a:rPr lang="tr-TR" sz="1600" dirty="0" smtClean="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sayımı için tırnak cilası yaprak alt </a:t>
            </a:r>
            <a:r>
              <a:rPr lang="tr-TR" sz="1600" dirty="0" err="1">
                <a:latin typeface="Times New Roman" panose="02020603050405020304" pitchFamily="18" charset="0"/>
                <a:cs typeface="Times New Roman" panose="02020603050405020304" pitchFamily="18" charset="0"/>
              </a:rPr>
              <a:t>epidermis</a:t>
            </a:r>
            <a:r>
              <a:rPr lang="tr-TR" sz="1600" dirty="0">
                <a:latin typeface="Times New Roman" panose="02020603050405020304" pitchFamily="18" charset="0"/>
                <a:cs typeface="Times New Roman" panose="02020603050405020304" pitchFamily="18" charset="0"/>
              </a:rPr>
              <a:t> hücrelerine sürülüp </a:t>
            </a:r>
            <a:r>
              <a:rPr lang="tr-TR" sz="1600" dirty="0" smtClean="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yapışkan </a:t>
            </a:r>
            <a:r>
              <a:rPr lang="tr-TR" sz="1600" dirty="0">
                <a:latin typeface="Times New Roman" panose="02020603050405020304" pitchFamily="18" charset="0"/>
                <a:cs typeface="Times New Roman" panose="02020603050405020304" pitchFamily="18" charset="0"/>
              </a:rPr>
              <a:t>asetat kullanılarak </a:t>
            </a:r>
            <a:r>
              <a:rPr lang="tr-TR" sz="1600" dirty="0" err="1">
                <a:latin typeface="Times New Roman" panose="02020603050405020304" pitchFamily="18" charset="0"/>
                <a:cs typeface="Times New Roman" panose="02020603050405020304" pitchFamily="18" charset="0"/>
              </a:rPr>
              <a:t>stoma</a:t>
            </a:r>
            <a:r>
              <a:rPr lang="tr-TR" sz="1600" dirty="0">
                <a:latin typeface="Times New Roman" panose="02020603050405020304" pitchFamily="18" charset="0"/>
                <a:cs typeface="Times New Roman" panose="02020603050405020304" pitchFamily="18" charset="0"/>
              </a:rPr>
              <a:t> kalıpları çıkartılmıştır. </a:t>
            </a:r>
            <a:r>
              <a:rPr lang="tr-TR" sz="1600" dirty="0" err="1">
                <a:latin typeface="Times New Roman" panose="02020603050405020304" pitchFamily="18" charset="0"/>
                <a:cs typeface="Times New Roman" panose="02020603050405020304" pitchFamily="18" charset="0"/>
              </a:rPr>
              <a:t>Stoma</a:t>
            </a:r>
            <a:r>
              <a:rPr lang="tr-TR" sz="1600" dirty="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      lam </a:t>
            </a:r>
            <a:r>
              <a:rPr lang="tr-TR" sz="1600" dirty="0">
                <a:latin typeface="Times New Roman" panose="02020603050405020304" pitchFamily="18" charset="0"/>
                <a:cs typeface="Times New Roman" panose="02020603050405020304" pitchFamily="18" charset="0"/>
              </a:rPr>
              <a:t>üzerine yerleştirilmiş, </a:t>
            </a:r>
            <a:r>
              <a:rPr lang="tr-TR" sz="1600" dirty="0" err="1" smtClean="0">
                <a:latin typeface="Times New Roman" panose="02020603050405020304" pitchFamily="18" charset="0"/>
                <a:cs typeface="Times New Roman" panose="02020603050405020304" pitchFamily="18" charset="0"/>
              </a:rPr>
              <a:t>herbir</a:t>
            </a:r>
            <a:r>
              <a:rPr lang="tr-TR" sz="1600" dirty="0" smtClean="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yaprak </a:t>
            </a:r>
            <a:r>
              <a:rPr lang="tr-TR" sz="1600" dirty="0">
                <a:latin typeface="Times New Roman" panose="02020603050405020304" pitchFamily="18" charset="0"/>
                <a:cs typeface="Times New Roman" panose="02020603050405020304" pitchFamily="18" charset="0"/>
              </a:rPr>
              <a:t>ışık </a:t>
            </a:r>
            <a:r>
              <a:rPr lang="tr-TR" sz="1600" dirty="0" smtClean="0">
                <a:latin typeface="Times New Roman" panose="02020603050405020304" pitchFamily="18" charset="0"/>
                <a:cs typeface="Times New Roman" panose="02020603050405020304" pitchFamily="18" charset="0"/>
              </a:rPr>
              <a:t>    									mikroskobunda</a:t>
            </a:r>
            <a:r>
              <a:rPr lang="tr-TR" sz="1600" dirty="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1 mm²’lik </a:t>
            </a:r>
            <a:r>
              <a:rPr lang="tr-TR" sz="1600" dirty="0" smtClean="0">
                <a:latin typeface="Times New Roman" panose="02020603050405020304" pitchFamily="18" charset="0"/>
                <a:cs typeface="Times New Roman" panose="02020603050405020304" pitchFamily="18" charset="0"/>
              </a:rPr>
              <a:t>görüş </a:t>
            </a:r>
            <a:r>
              <a:rPr lang="tr-TR" sz="1600" dirty="0" smtClean="0">
                <a:latin typeface="Times New Roman" panose="02020603050405020304" pitchFamily="18" charset="0"/>
                <a:cs typeface="Times New Roman" panose="02020603050405020304" pitchFamily="18" charset="0"/>
              </a:rPr>
              <a:t>alanından </a:t>
            </a:r>
            <a:r>
              <a:rPr lang="tr-TR" sz="1600" dirty="0" err="1" smtClean="0">
                <a:latin typeface="Times New Roman" panose="02020603050405020304" pitchFamily="18" charset="0"/>
                <a:cs typeface="Times New Roman" panose="02020603050405020304" pitchFamily="18" charset="0"/>
              </a:rPr>
              <a:t>stomalar</a:t>
            </a:r>
            <a:r>
              <a:rPr lang="tr-TR" sz="1600" dirty="0" smtClean="0">
                <a:latin typeface="Times New Roman" panose="02020603050405020304" pitchFamily="18" charset="0"/>
                <a:cs typeface="Times New Roman" panose="02020603050405020304" pitchFamily="18" charset="0"/>
              </a:rPr>
              <a:t> sayılarak </a:t>
            </a:r>
            <a:r>
              <a:rPr lang="tr-TR" sz="1600" dirty="0" smtClean="0">
                <a:latin typeface="Times New Roman" panose="02020603050405020304" pitchFamily="18" charset="0"/>
                <a:cs typeface="Times New Roman" panose="02020603050405020304" pitchFamily="18" charset="0"/>
              </a:rPr>
              <a:t>						verilerin </a:t>
            </a:r>
            <a:r>
              <a:rPr lang="tr-TR" sz="1600" dirty="0" smtClean="0">
                <a:latin typeface="Times New Roman" panose="02020603050405020304" pitchFamily="18" charset="0"/>
                <a:cs typeface="Times New Roman" panose="02020603050405020304" pitchFamily="18" charset="0"/>
              </a:rPr>
              <a:t>ortalamaları hesaplanmıştır. </a:t>
            </a:r>
            <a:endParaRPr lang="tr-TR" sz="2000" b="1" dirty="0">
              <a:latin typeface="Times New Roman" panose="02020603050405020304" pitchFamily="18" charset="0"/>
              <a:ea typeface="+mj-ea"/>
              <a:cs typeface="Times New Roman" panose="02020603050405020304" pitchFamily="18" charset="0"/>
            </a:endParaRPr>
          </a:p>
          <a:p>
            <a:pPr marL="0" indent="0" algn="just">
              <a:buNone/>
            </a:pPr>
            <a:r>
              <a:rPr lang="tr-TR" sz="2000" b="1" dirty="0" smtClean="0">
                <a:latin typeface="Times New Roman" panose="02020603050405020304" pitchFamily="18" charset="0"/>
                <a:ea typeface="+mj-ea"/>
                <a:cs typeface="Times New Roman" panose="02020603050405020304" pitchFamily="18" charset="0"/>
              </a:rPr>
              <a:t>					Stoma Sayısı (adet µm-2) </a:t>
            </a:r>
          </a:p>
          <a:p>
            <a:pPr marL="0" indent="0" algn="just">
              <a:buNone/>
            </a:pPr>
            <a:r>
              <a:rPr lang="tr-TR" sz="1600" dirty="0" smtClean="0">
                <a:latin typeface="Times New Roman" panose="02020603050405020304" pitchFamily="18" charset="0"/>
                <a:cs typeface="Times New Roman" panose="02020603050405020304" pitchFamily="18" charset="0"/>
              </a:rPr>
              <a:t>Stoma yoğunluğunu </a:t>
            </a:r>
            <a:r>
              <a:rPr lang="tr-TR" sz="1600" dirty="0">
                <a:latin typeface="Times New Roman" panose="02020603050405020304" pitchFamily="18" charset="0"/>
                <a:cs typeface="Times New Roman" panose="02020603050405020304" pitchFamily="18" charset="0"/>
              </a:rPr>
              <a:t>ölçmek için, dört farklı alanda kaç adet </a:t>
            </a:r>
            <a:r>
              <a:rPr lang="tr-TR" sz="1600" dirty="0" err="1">
                <a:latin typeface="Times New Roman" panose="02020603050405020304" pitchFamily="18" charset="0"/>
                <a:cs typeface="Times New Roman" panose="02020603050405020304" pitchFamily="18" charset="0"/>
              </a:rPr>
              <a:t>stoma</a:t>
            </a:r>
            <a:r>
              <a:rPr lang="tr-TR" sz="1600" dirty="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bulunduğu</a:t>
            </a:r>
            <a:r>
              <a:rPr lang="tr-TR" sz="1600" dirty="0">
                <a:latin typeface="Times New Roman" panose="02020603050405020304" pitchFamily="18" charset="0"/>
                <a:cs typeface="Times New Roman" panose="02020603050405020304" pitchFamily="18" charset="0"/>
              </a:rPr>
              <a:t>, 40 büyütmeli </a:t>
            </a:r>
            <a:r>
              <a:rPr lang="tr-TR" sz="1600" dirty="0" smtClean="0">
                <a:latin typeface="Times New Roman" panose="02020603050405020304" pitchFamily="18" charset="0"/>
                <a:cs typeface="Times New Roman" panose="02020603050405020304" pitchFamily="18" charset="0"/>
              </a:rPr>
              <a:t>objektif </a:t>
            </a:r>
            <a:r>
              <a:rPr lang="tr-TR" sz="1600" dirty="0">
                <a:latin typeface="Times New Roman" panose="02020603050405020304" pitchFamily="18" charset="0"/>
                <a:cs typeface="Times New Roman" panose="02020603050405020304" pitchFamily="18" charset="0"/>
              </a:rPr>
              <a:t>ile 10 büyütmeli oküler yardımıyla </a:t>
            </a:r>
            <a:r>
              <a:rPr lang="tr-TR" sz="1600" dirty="0" smtClean="0">
                <a:latin typeface="Times New Roman" panose="02020603050405020304" pitchFamily="18" charset="0"/>
                <a:cs typeface="Times New Roman" panose="02020603050405020304" pitchFamily="18" charset="0"/>
              </a:rPr>
              <a:t>	sayılarak</a:t>
            </a:r>
            <a:r>
              <a:rPr lang="tr-TR" sz="1600" dirty="0">
                <a:latin typeface="Times New Roman" panose="02020603050405020304" pitchFamily="18" charset="0"/>
                <a:cs typeface="Times New Roman" panose="02020603050405020304" pitchFamily="18" charset="0"/>
              </a:rPr>
              <a:t>, bu sayımların ortalaması </a:t>
            </a:r>
            <a:r>
              <a:rPr lang="tr-TR" sz="1600" dirty="0" smtClean="0">
                <a:latin typeface="Times New Roman" panose="02020603050405020304" pitchFamily="18" charset="0"/>
                <a:cs typeface="Times New Roman" panose="02020603050405020304" pitchFamily="18" charset="0"/>
              </a:rPr>
              <a:t>alınmıştır. </a:t>
            </a:r>
            <a:endParaRPr lang="tr-TR" sz="1600" dirty="0">
              <a:latin typeface="Times New Roman" panose="02020603050405020304" pitchFamily="18" charset="0"/>
              <a:cs typeface="Times New Roman" panose="02020603050405020304" pitchFamily="18" charset="0"/>
            </a:endParaRP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85" y="3613587"/>
            <a:ext cx="1828800" cy="1777634"/>
          </a:xfrm>
          <a:prstGeom prst="rect">
            <a:avLst/>
          </a:prstGeom>
        </p:spPr>
      </p:pic>
    </p:spTree>
    <p:extLst>
      <p:ext uri="{BB962C8B-B14F-4D97-AF65-F5344CB8AC3E}">
        <p14:creationId xmlns:p14="http://schemas.microsoft.com/office/powerpoint/2010/main" val="46843129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3224" y="844949"/>
            <a:ext cx="8397551" cy="899790"/>
          </a:xfrm>
        </p:spPr>
        <p:txBody>
          <a:bodyPr>
            <a:normAutofit fontScale="90000"/>
          </a:bodyPr>
          <a:lstStyle/>
          <a:p>
            <a:pPr lvl="0" algn="l">
              <a:spcBef>
                <a:spcPct val="20000"/>
              </a:spcBef>
            </a:pPr>
            <a:r>
              <a:rPr lang="tr-TR" sz="2000" b="1" dirty="0" smtClean="0">
                <a:solidFill>
                  <a:prstClr val="black"/>
                </a:solidFill>
                <a:latin typeface="Times New Roman" panose="02020603050405020304" pitchFamily="18" charset="0"/>
                <a:ea typeface="+mn-ea"/>
                <a:cs typeface="Times New Roman" panose="02020603050405020304" pitchFamily="18" charset="0"/>
              </a:rPr>
              <a:t>                                      Stoma </a:t>
            </a:r>
            <a:r>
              <a:rPr lang="tr-TR" sz="2000" b="1" dirty="0">
                <a:solidFill>
                  <a:prstClr val="black"/>
                </a:solidFill>
                <a:latin typeface="Times New Roman" panose="02020603050405020304" pitchFamily="18" charset="0"/>
                <a:ea typeface="+mn-ea"/>
                <a:cs typeface="Times New Roman" panose="02020603050405020304" pitchFamily="18" charset="0"/>
              </a:rPr>
              <a:t>Genişliği ve Uzunluğu (</a:t>
            </a:r>
            <a:r>
              <a:rPr lang="el-GR" sz="2000" b="1" dirty="0">
                <a:solidFill>
                  <a:prstClr val="black"/>
                </a:solidFill>
                <a:latin typeface="Times New Roman" panose="02020603050405020304" pitchFamily="18" charset="0"/>
                <a:ea typeface="+mn-ea"/>
                <a:cs typeface="Times New Roman" panose="02020603050405020304" pitchFamily="18" charset="0"/>
              </a:rPr>
              <a:t>μ</a:t>
            </a:r>
            <a:r>
              <a:rPr lang="tr-TR" sz="2000" b="1" dirty="0">
                <a:solidFill>
                  <a:prstClr val="black"/>
                </a:solidFill>
                <a:latin typeface="Times New Roman" panose="02020603050405020304" pitchFamily="18" charset="0"/>
                <a:ea typeface="+mn-ea"/>
                <a:cs typeface="Times New Roman" panose="02020603050405020304" pitchFamily="18" charset="0"/>
              </a:rPr>
              <a:t>m</a:t>
            </a:r>
            <a:r>
              <a:rPr lang="tr-TR" sz="2000" dirty="0">
                <a:solidFill>
                  <a:prstClr val="black"/>
                </a:solidFill>
                <a:latin typeface="Times New Roman" panose="02020603050405020304" pitchFamily="18" charset="0"/>
                <a:ea typeface="+mn-ea"/>
                <a:cs typeface="Times New Roman" panose="02020603050405020304" pitchFamily="18" charset="0"/>
              </a:rPr>
              <a:t>)  </a:t>
            </a:r>
            <a:br>
              <a:rPr lang="tr-TR" sz="2000" dirty="0">
                <a:solidFill>
                  <a:prstClr val="black"/>
                </a:solidFill>
                <a:latin typeface="Times New Roman" panose="02020603050405020304" pitchFamily="18" charset="0"/>
                <a:ea typeface="+mn-ea"/>
                <a:cs typeface="Times New Roman" panose="02020603050405020304" pitchFamily="18" charset="0"/>
              </a:rPr>
            </a:br>
            <a:r>
              <a:rPr lang="tr-TR" sz="1800" dirty="0" err="1">
                <a:latin typeface="Times New Roman" panose="02020603050405020304" pitchFamily="18" charset="0"/>
                <a:ea typeface="+mn-ea"/>
                <a:cs typeface="Times New Roman" panose="02020603050405020304" pitchFamily="18" charset="0"/>
              </a:rPr>
              <a:t>P</a:t>
            </a:r>
            <a:r>
              <a:rPr lang="tr-TR" sz="1800" dirty="0" err="1" smtClean="0">
                <a:latin typeface="Times New Roman" panose="02020603050405020304" pitchFamily="18" charset="0"/>
                <a:ea typeface="+mn-ea"/>
                <a:cs typeface="Times New Roman" panose="02020603050405020304" pitchFamily="18" charset="0"/>
              </a:rPr>
              <a:t>oliploid</a:t>
            </a:r>
            <a:r>
              <a:rPr lang="tr-TR" sz="1800" dirty="0" smtClean="0">
                <a:latin typeface="Times New Roman" panose="02020603050405020304" pitchFamily="18" charset="0"/>
                <a:ea typeface="+mn-ea"/>
                <a:cs typeface="Times New Roman" panose="02020603050405020304" pitchFamily="18" charset="0"/>
              </a:rPr>
              <a:t> </a:t>
            </a:r>
            <a:r>
              <a:rPr lang="tr-TR" sz="1800" dirty="0">
                <a:latin typeface="Times New Roman" panose="02020603050405020304" pitchFamily="18" charset="0"/>
                <a:ea typeface="+mn-ea"/>
                <a:cs typeface="Times New Roman" panose="02020603050405020304" pitchFamily="18" charset="0"/>
              </a:rPr>
              <a:t>ve kontrol bitkilerin yaprak alt </a:t>
            </a:r>
            <a:r>
              <a:rPr lang="tr-TR" sz="1800" dirty="0" err="1">
                <a:latin typeface="Times New Roman" panose="02020603050405020304" pitchFamily="18" charset="0"/>
                <a:ea typeface="+mn-ea"/>
                <a:cs typeface="Times New Roman" panose="02020603050405020304" pitchFamily="18" charset="0"/>
              </a:rPr>
              <a:t>epidermisleri</a:t>
            </a:r>
            <a:r>
              <a:rPr lang="tr-TR" sz="1800" dirty="0">
                <a:latin typeface="Times New Roman" panose="02020603050405020304" pitchFamily="18" charset="0"/>
                <a:ea typeface="+mn-ea"/>
                <a:cs typeface="Times New Roman" panose="02020603050405020304" pitchFamily="18" charset="0"/>
              </a:rPr>
              <a:t> lamel üzerine </a:t>
            </a:r>
            <a:r>
              <a:rPr lang="tr-TR" sz="1800" dirty="0" smtClean="0">
                <a:latin typeface="Times New Roman" panose="02020603050405020304" pitchFamily="18" charset="0"/>
                <a:ea typeface="+mn-ea"/>
                <a:cs typeface="Times New Roman" panose="02020603050405020304" pitchFamily="18" charset="0"/>
              </a:rPr>
              <a:t>sıyrılarak </a:t>
            </a:r>
            <a:r>
              <a:rPr lang="tr-TR" sz="1800" dirty="0" err="1">
                <a:latin typeface="Times New Roman" panose="02020603050405020304" pitchFamily="18" charset="0"/>
                <a:ea typeface="+mn-ea"/>
                <a:cs typeface="Times New Roman" panose="02020603050405020304" pitchFamily="18" charset="0"/>
              </a:rPr>
              <a:t>stoma</a:t>
            </a:r>
            <a:r>
              <a:rPr lang="tr-TR" sz="1800" dirty="0">
                <a:latin typeface="Times New Roman" panose="02020603050405020304" pitchFamily="18" charset="0"/>
                <a:ea typeface="+mn-ea"/>
                <a:cs typeface="Times New Roman" panose="02020603050405020304" pitchFamily="18" charset="0"/>
              </a:rPr>
              <a:t> genişliği ve uzunluğu, 40 kat büyütmeli objektif ve 10 kat büyütmeli oküler mikro metre ile yaprağın üç farklı bölgesi için 2’şer okuma yapılarak gerçekleştirilmiştir. </a:t>
            </a:r>
            <a:br>
              <a:rPr lang="tr-TR" sz="1800" dirty="0">
                <a:latin typeface="Times New Roman" panose="02020603050405020304" pitchFamily="18" charset="0"/>
                <a:ea typeface="+mn-ea"/>
                <a:cs typeface="Times New Roman" panose="02020603050405020304" pitchFamily="18" charset="0"/>
              </a:rPr>
            </a:br>
            <a:endParaRPr lang="tr-TR" sz="1800" dirty="0">
              <a:latin typeface="Times New Roman" panose="02020603050405020304" pitchFamily="18" charset="0"/>
              <a:ea typeface="+mn-ea"/>
              <a:cs typeface="Times New Roman" panose="02020603050405020304" pitchFamily="18" charset="0"/>
            </a:endParaRPr>
          </a:p>
        </p:txBody>
      </p:sp>
      <p:sp>
        <p:nvSpPr>
          <p:cNvPr id="3" name="İçerik Yer Tutucusu 2"/>
          <p:cNvSpPr>
            <a:spLocks noGrp="1"/>
          </p:cNvSpPr>
          <p:nvPr>
            <p:ph idx="1"/>
          </p:nvPr>
        </p:nvSpPr>
        <p:spPr>
          <a:xfrm>
            <a:off x="457200" y="1758120"/>
            <a:ext cx="8229600" cy="3415004"/>
          </a:xfrm>
        </p:spPr>
        <p:txBody>
          <a:bodyPr>
            <a:normAutofit/>
          </a:bodyPr>
          <a:lstStyle/>
          <a:p>
            <a:pPr marL="0" indent="0">
              <a:buNone/>
            </a:pPr>
            <a:r>
              <a:rPr lang="tr-TR" sz="1700" dirty="0">
                <a:latin typeface="Times New Roman" panose="02020603050405020304" pitchFamily="18" charset="0"/>
                <a:cs typeface="Times New Roman" panose="02020603050405020304" pitchFamily="18" charset="0"/>
              </a:rPr>
              <a:t>                                       </a:t>
            </a:r>
            <a:r>
              <a:rPr lang="tr-TR" sz="1700" dirty="0" smtClean="0">
                <a:latin typeface="Times New Roman" panose="02020603050405020304" pitchFamily="18" charset="0"/>
                <a:cs typeface="Times New Roman" panose="02020603050405020304" pitchFamily="18" charset="0"/>
              </a:rPr>
              <a:t>              </a:t>
            </a:r>
            <a:r>
              <a:rPr lang="tr-TR" sz="1800" b="1" dirty="0">
                <a:solidFill>
                  <a:prstClr val="black"/>
                </a:solidFill>
                <a:latin typeface="Times New Roman" panose="02020603050405020304" pitchFamily="18" charset="0"/>
                <a:cs typeface="Times New Roman" panose="02020603050405020304" pitchFamily="18" charset="0"/>
              </a:rPr>
              <a:t>Stoma Alanı (</a:t>
            </a:r>
            <a:r>
              <a:rPr lang="el-GR" sz="1800" b="1" dirty="0">
                <a:solidFill>
                  <a:prstClr val="black"/>
                </a:solidFill>
                <a:latin typeface="Times New Roman" panose="02020603050405020304" pitchFamily="18" charset="0"/>
                <a:cs typeface="Times New Roman" panose="02020603050405020304" pitchFamily="18" charset="0"/>
              </a:rPr>
              <a:t>μ</a:t>
            </a:r>
            <a:r>
              <a:rPr lang="tr-TR" sz="1800" b="1" dirty="0">
                <a:solidFill>
                  <a:prstClr val="black"/>
                </a:solidFill>
                <a:latin typeface="Times New Roman" panose="02020603050405020304" pitchFamily="18" charset="0"/>
                <a:cs typeface="Times New Roman" panose="02020603050405020304" pitchFamily="18" charset="0"/>
              </a:rPr>
              <a:t>m-2 ) </a:t>
            </a:r>
          </a:p>
          <a:p>
            <a:pPr marL="0" indent="0" algn="just">
              <a:buNone/>
            </a:pPr>
            <a:r>
              <a:rPr lang="tr-TR" sz="1700" dirty="0" err="1">
                <a:latin typeface="Times New Roman" panose="02020603050405020304" pitchFamily="18" charset="0"/>
                <a:cs typeface="Times New Roman" panose="02020603050405020304" pitchFamily="18" charset="0"/>
              </a:rPr>
              <a:t>Poliploid</a:t>
            </a:r>
            <a:r>
              <a:rPr lang="tr-TR" sz="1700" dirty="0">
                <a:latin typeface="Times New Roman" panose="02020603050405020304" pitchFamily="18" charset="0"/>
                <a:cs typeface="Times New Roman" panose="02020603050405020304" pitchFamily="18" charset="0"/>
              </a:rPr>
              <a:t> ve kontrol bitkilerden alınan örneklerden elde edilen veriler </a:t>
            </a:r>
            <a:r>
              <a:rPr lang="tr-TR" sz="1700" dirty="0" err="1">
                <a:latin typeface="Times New Roman" panose="02020603050405020304" pitchFamily="18" charset="0"/>
                <a:cs typeface="Times New Roman" panose="02020603050405020304" pitchFamily="18" charset="0"/>
              </a:rPr>
              <a:t>stoma</a:t>
            </a:r>
            <a:r>
              <a:rPr lang="tr-TR" sz="1700" dirty="0">
                <a:latin typeface="Times New Roman" panose="02020603050405020304" pitchFamily="18" charset="0"/>
                <a:cs typeface="Times New Roman" panose="02020603050405020304" pitchFamily="18" charset="0"/>
              </a:rPr>
              <a:t> genişliği ve uzunluğu 40 büyütmeli objektif ve 10 büyütmeli oküler mikro metre ile yaprağın üç farklı bölgesi için 2’er okuma yapıldıktan sonra </a:t>
            </a:r>
            <a:r>
              <a:rPr lang="tr-TR" sz="1700" dirty="0" err="1">
                <a:latin typeface="Times New Roman" panose="02020603050405020304" pitchFamily="18" charset="0"/>
                <a:cs typeface="Times New Roman" panose="02020603050405020304" pitchFamily="18" charset="0"/>
              </a:rPr>
              <a:t>stoma</a:t>
            </a:r>
            <a:r>
              <a:rPr lang="tr-TR" sz="1700" dirty="0">
                <a:latin typeface="Times New Roman" panose="02020603050405020304" pitchFamily="18" charset="0"/>
                <a:cs typeface="Times New Roman" panose="02020603050405020304" pitchFamily="18" charset="0"/>
              </a:rPr>
              <a:t> genişliği ve uzunluğunun çarpımı ile hesaplanmıştır</a:t>
            </a:r>
          </a:p>
          <a:p>
            <a:pPr marL="0" indent="0">
              <a:buNone/>
            </a:pPr>
            <a:r>
              <a:rPr lang="tr-TR" sz="1700" dirty="0" smtClean="0">
                <a:latin typeface="Times New Roman" panose="02020603050405020304" pitchFamily="18" charset="0"/>
                <a:cs typeface="Times New Roman" panose="02020603050405020304" pitchFamily="18" charset="0"/>
              </a:rPr>
              <a:t>                              </a:t>
            </a:r>
            <a:r>
              <a:rPr lang="tr-TR" sz="1800" b="1" dirty="0" smtClean="0">
                <a:solidFill>
                  <a:prstClr val="black"/>
                </a:solidFill>
                <a:latin typeface="Times New Roman" panose="02020603050405020304" pitchFamily="18" charset="0"/>
                <a:cs typeface="Times New Roman" panose="02020603050405020304" pitchFamily="18" charset="0"/>
              </a:rPr>
              <a:t>Verilerin </a:t>
            </a:r>
            <a:r>
              <a:rPr lang="tr-TR" sz="1800" b="1" dirty="0">
                <a:solidFill>
                  <a:prstClr val="black"/>
                </a:solidFill>
                <a:latin typeface="Times New Roman" panose="02020603050405020304" pitchFamily="18" charset="0"/>
                <a:cs typeface="Times New Roman" panose="02020603050405020304" pitchFamily="18" charset="0"/>
              </a:rPr>
              <a:t>İstatistiksel Olarak Değerlendirilmesi </a:t>
            </a:r>
          </a:p>
          <a:p>
            <a:pPr marL="0" indent="0" algn="just">
              <a:buNone/>
            </a:pPr>
            <a:r>
              <a:rPr lang="tr-TR" sz="1700" dirty="0">
                <a:latin typeface="Times New Roman" panose="02020603050405020304" pitchFamily="18" charset="0"/>
                <a:cs typeface="Times New Roman" panose="02020603050405020304" pitchFamily="18" charset="0"/>
              </a:rPr>
              <a:t>Elde edilen veriler ve gruplardaki verilerin ortalaması ± standart sapma (SD) olarak verilmiş ve sonuçlarının grafikleri Microsoft Office Excel programında hazırlanmıştır.</a:t>
            </a:r>
          </a:p>
          <a:p>
            <a:pPr marL="0" indent="0" algn="just">
              <a:buNone/>
            </a:pPr>
            <a:endParaRPr lang="tr-TR" sz="2300" dirty="0">
              <a:latin typeface="Times New Roman" panose="02020603050405020304" pitchFamily="18" charset="0"/>
              <a:cs typeface="Times New Roman" panose="02020603050405020304" pitchFamily="18" charset="0"/>
            </a:endParaRPr>
          </a:p>
          <a:p>
            <a:endParaRPr lang="tr-TR" dirty="0"/>
          </a:p>
        </p:txBody>
      </p:sp>
      <p:pic>
        <p:nvPicPr>
          <p:cNvPr id="5" name="Resim 4"/>
          <p:cNvPicPr>
            <a:picLocks noChangeAspect="1"/>
          </p:cNvPicPr>
          <p:nvPr/>
        </p:nvPicPr>
        <p:blipFill>
          <a:blip r:embed="rId2"/>
          <a:stretch>
            <a:fillRect/>
          </a:stretch>
        </p:blipFill>
        <p:spPr>
          <a:xfrm>
            <a:off x="235560" y="4501859"/>
            <a:ext cx="2247657" cy="1665675"/>
          </a:xfrm>
          <a:prstGeom prst="rect">
            <a:avLst/>
          </a:prstGeom>
        </p:spPr>
      </p:pic>
      <p:pic>
        <p:nvPicPr>
          <p:cNvPr id="6" name="Resim 5"/>
          <p:cNvPicPr>
            <a:picLocks noChangeAspect="1"/>
          </p:cNvPicPr>
          <p:nvPr/>
        </p:nvPicPr>
        <p:blipFill>
          <a:blip r:embed="rId3"/>
          <a:stretch>
            <a:fillRect/>
          </a:stretch>
        </p:blipFill>
        <p:spPr>
          <a:xfrm>
            <a:off x="2620395" y="4480716"/>
            <a:ext cx="2286871" cy="1686818"/>
          </a:xfrm>
          <a:prstGeom prst="rect">
            <a:avLst/>
          </a:prstGeom>
        </p:spPr>
      </p:pic>
      <p:pic>
        <p:nvPicPr>
          <p:cNvPr id="7" name="Resim 6"/>
          <p:cNvPicPr>
            <a:picLocks noChangeAspect="1"/>
          </p:cNvPicPr>
          <p:nvPr/>
        </p:nvPicPr>
        <p:blipFill>
          <a:blip r:embed="rId4"/>
          <a:stretch>
            <a:fillRect/>
          </a:stretch>
        </p:blipFill>
        <p:spPr>
          <a:xfrm>
            <a:off x="5044444" y="4501859"/>
            <a:ext cx="2221321" cy="1698657"/>
          </a:xfrm>
          <a:prstGeom prst="rect">
            <a:avLst/>
          </a:prstGeom>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2076" y="4501859"/>
            <a:ext cx="1395088" cy="1698657"/>
          </a:xfrm>
          <a:prstGeom prst="rect">
            <a:avLst/>
          </a:prstGeom>
        </p:spPr>
      </p:pic>
    </p:spTree>
    <p:extLst>
      <p:ext uri="{BB962C8B-B14F-4D97-AF65-F5344CB8AC3E}">
        <p14:creationId xmlns:p14="http://schemas.microsoft.com/office/powerpoint/2010/main" val="328350085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599022" y="146571"/>
            <a:ext cx="4112729" cy="400110"/>
          </a:xfrm>
          <a:prstGeom prst="rect">
            <a:avLst/>
          </a:prstGeom>
        </p:spPr>
        <p:txBody>
          <a:bodyPr wrap="none">
            <a:spAutoFit/>
          </a:bodyPr>
          <a:lstStyle/>
          <a:p>
            <a:r>
              <a:rPr lang="tr-TR" sz="2000" b="1" dirty="0">
                <a:latin typeface="Times New Roman" panose="02020603050405020304" pitchFamily="18" charset="0"/>
                <a:cs typeface="Times New Roman" panose="02020603050405020304" pitchFamily="18" charset="0"/>
              </a:rPr>
              <a:t>Detaylandırılmış İş </a:t>
            </a:r>
            <a:r>
              <a:rPr lang="tr-TR" sz="2000" b="1" dirty="0" smtClean="0">
                <a:latin typeface="Times New Roman" panose="02020603050405020304" pitchFamily="18" charset="0"/>
                <a:cs typeface="Times New Roman" panose="02020603050405020304" pitchFamily="18" charset="0"/>
              </a:rPr>
              <a:t>Zaman </a:t>
            </a:r>
            <a:r>
              <a:rPr lang="tr-TR" sz="2000" b="1" dirty="0">
                <a:latin typeface="Times New Roman" panose="02020603050405020304" pitchFamily="18" charset="0"/>
                <a:cs typeface="Times New Roman" panose="02020603050405020304" pitchFamily="18" charset="0"/>
              </a:rPr>
              <a:t>Tablosu </a:t>
            </a:r>
          </a:p>
        </p:txBody>
      </p:sp>
      <p:sp>
        <p:nvSpPr>
          <p:cNvPr id="6" name="İçerik Yer Tutucusu 5"/>
          <p:cNvSpPr>
            <a:spLocks noGrp="1"/>
          </p:cNvSpPr>
          <p:nvPr>
            <p:ph idx="1"/>
          </p:nvPr>
        </p:nvSpPr>
        <p:spPr/>
        <p:txBody>
          <a:bodyPr/>
          <a:lstStyle/>
          <a:p>
            <a:endParaRPr lang="tr-TR"/>
          </a:p>
        </p:txBody>
      </p:sp>
      <p:pic>
        <p:nvPicPr>
          <p:cNvPr id="7" name="Resim 6"/>
          <p:cNvPicPr>
            <a:picLocks noChangeAspect="1"/>
          </p:cNvPicPr>
          <p:nvPr/>
        </p:nvPicPr>
        <p:blipFill>
          <a:blip r:embed="rId2"/>
          <a:stretch>
            <a:fillRect/>
          </a:stretch>
        </p:blipFill>
        <p:spPr>
          <a:xfrm>
            <a:off x="185077" y="527550"/>
            <a:ext cx="8790972" cy="6330449"/>
          </a:xfrm>
          <a:prstGeom prst="rect">
            <a:avLst/>
          </a:prstGeom>
        </p:spPr>
      </p:pic>
    </p:spTree>
    <p:extLst>
      <p:ext uri="{BB962C8B-B14F-4D97-AF65-F5344CB8AC3E}">
        <p14:creationId xmlns:p14="http://schemas.microsoft.com/office/powerpoint/2010/main" val="3407218589"/>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tr-TR" sz="2000" dirty="0">
                <a:latin typeface="Times New Roman" panose="02020603050405020304" pitchFamily="18" charset="0"/>
                <a:cs typeface="Times New Roman" panose="02020603050405020304" pitchFamily="18" charset="0"/>
              </a:rPr>
              <a:t>Bitkilerde Canlılık Oranı (Adet-%)</a:t>
            </a:r>
            <a:endParaRPr sz="2000" dirty="0">
              <a:latin typeface="Times New Roman" panose="02020603050405020304" pitchFamily="18" charset="0"/>
              <a:cs typeface="Times New Roman" panose="02020603050405020304" pitchFamily="18" charset="0"/>
            </a:endParaRPr>
          </a:p>
        </p:txBody>
      </p:sp>
      <p:sp>
        <p:nvSpPr>
          <p:cNvPr id="4" name="Alt Başlık 3"/>
          <p:cNvSpPr>
            <a:spLocks noGrp="1"/>
          </p:cNvSpPr>
          <p:nvPr>
            <p:ph type="subTitle" idx="1"/>
          </p:nvPr>
        </p:nvSpPr>
        <p:spPr>
          <a:xfrm>
            <a:off x="177282" y="5290457"/>
            <a:ext cx="7865706" cy="335902"/>
          </a:xfrm>
        </p:spPr>
        <p:txBody>
          <a:bodyPr>
            <a:noAutofit/>
          </a:bodyPr>
          <a:lstStyle/>
          <a:p>
            <a:r>
              <a:rPr lang="tr-TR" sz="1600" dirty="0" smtClean="0">
                <a:solidFill>
                  <a:schemeClr val="tx1"/>
                </a:solidFill>
                <a:latin typeface="Times New Roman" panose="02020603050405020304" pitchFamily="18" charset="0"/>
                <a:cs typeface="Times New Roman" panose="02020603050405020304" pitchFamily="18" charset="0"/>
              </a:rPr>
              <a:t>%0,5 dozda 5 gün besin ortamında </a:t>
            </a:r>
            <a:r>
              <a:rPr lang="tr-TR" sz="1600" dirty="0" err="1" smtClean="0">
                <a:solidFill>
                  <a:schemeClr val="tx1"/>
                </a:solidFill>
                <a:latin typeface="Times New Roman" panose="02020603050405020304" pitchFamily="18" charset="0"/>
                <a:cs typeface="Times New Roman" panose="02020603050405020304" pitchFamily="18" charset="0"/>
              </a:rPr>
              <a:t>Kolhisin</a:t>
            </a:r>
            <a:r>
              <a:rPr lang="tr-TR" sz="1600" dirty="0" smtClean="0">
                <a:solidFill>
                  <a:schemeClr val="tx1"/>
                </a:solidFill>
                <a:latin typeface="Times New Roman" panose="02020603050405020304" pitchFamily="18" charset="0"/>
                <a:cs typeface="Times New Roman" panose="02020603050405020304" pitchFamily="18" charset="0"/>
              </a:rPr>
              <a:t> uygulamak en yüksek canlılık oranına sahiptir.</a:t>
            </a:r>
            <a:endParaRPr lang="tr-TR" sz="1600" dirty="0">
              <a:solidFill>
                <a:schemeClr val="tx1"/>
              </a:solidFill>
              <a:latin typeface="Times New Roman" panose="02020603050405020304" pitchFamily="18" charset="0"/>
              <a:cs typeface="Times New Roman" panose="02020603050405020304" pitchFamily="18" charset="0"/>
            </a:endParaRPr>
          </a:p>
        </p:txBody>
      </p:sp>
      <p:pic>
        <p:nvPicPr>
          <p:cNvPr id="6" name="İçerik Yer Tutucusu 5"/>
          <p:cNvPicPr>
            <a:picLocks noGrp="1" noChangeAspect="1"/>
          </p:cNvPicPr>
          <p:nvPr>
            <p:ph idx="4294967295"/>
          </p:nvPr>
        </p:nvPicPr>
        <p:blipFill>
          <a:blip r:embed="rId2"/>
          <a:stretch>
            <a:fillRect/>
          </a:stretch>
        </p:blipFill>
        <p:spPr>
          <a:xfrm>
            <a:off x="0" y="2451100"/>
            <a:ext cx="6410325" cy="2255838"/>
          </a:xfrm>
          <a:prstGeom prst="rect">
            <a:avLst/>
          </a:prstGeom>
        </p:spPr>
      </p:pic>
      <p:pic>
        <p:nvPicPr>
          <p:cNvPr id="8" name="Resim 7"/>
          <p:cNvPicPr>
            <a:picLocks noChangeAspect="1"/>
          </p:cNvPicPr>
          <p:nvPr/>
        </p:nvPicPr>
        <p:blipFill>
          <a:blip r:embed="rId3"/>
          <a:stretch>
            <a:fillRect/>
          </a:stretch>
        </p:blipFill>
        <p:spPr>
          <a:xfrm>
            <a:off x="6755364" y="2091949"/>
            <a:ext cx="2183260" cy="2915332"/>
          </a:xfrm>
          <a:prstGeom prst="rect">
            <a:avLst/>
          </a:prstGeom>
        </p:spPr>
      </p:pic>
      <p:sp>
        <p:nvSpPr>
          <p:cNvPr id="5" name="Title 1"/>
          <p:cNvSpPr txBox="1">
            <a:spLocks/>
          </p:cNvSpPr>
          <p:nvPr/>
        </p:nvSpPr>
        <p:spPr>
          <a:xfrm>
            <a:off x="1225420" y="427038"/>
            <a:ext cx="7221894" cy="9010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sz="4000" dirty="0" smtClean="0">
                <a:latin typeface="Times New Roman" panose="02020603050405020304" pitchFamily="18" charset="0"/>
                <a:cs typeface="Times New Roman" panose="02020603050405020304" pitchFamily="18" charset="0"/>
              </a:rPr>
              <a:t>Bulgular</a:t>
            </a:r>
            <a:endParaRPr lang="tr-TR" sz="4000"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stretch>
            <a:fillRect/>
          </a:stretch>
        </p:blipFill>
        <p:spPr>
          <a:xfrm>
            <a:off x="177282" y="5736832"/>
            <a:ext cx="9354628" cy="492162"/>
          </a:xfrm>
          <a:prstGeom prst="rect">
            <a:avLst/>
          </a:prstGeom>
        </p:spPr>
      </p:pic>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3"/>
          <a:stretch>
            <a:fillRect/>
          </a:stretch>
        </p:blipFill>
        <p:spPr>
          <a:xfrm>
            <a:off x="802432" y="206068"/>
            <a:ext cx="7119258" cy="2579772"/>
          </a:xfrm>
          <a:prstGeom prst="rect">
            <a:avLst/>
          </a:prstGeom>
        </p:spPr>
      </p:pic>
      <p:pic>
        <p:nvPicPr>
          <p:cNvPr id="5" name="Resim 4"/>
          <p:cNvPicPr>
            <a:picLocks noChangeAspect="1"/>
          </p:cNvPicPr>
          <p:nvPr/>
        </p:nvPicPr>
        <p:blipFill>
          <a:blip r:embed="rId4"/>
          <a:stretch>
            <a:fillRect/>
          </a:stretch>
        </p:blipFill>
        <p:spPr>
          <a:xfrm>
            <a:off x="802432" y="2815857"/>
            <a:ext cx="6997960" cy="2275113"/>
          </a:xfrm>
          <a:prstGeom prst="rect">
            <a:avLst/>
          </a:prstGeom>
        </p:spPr>
      </p:pic>
      <p:pic>
        <p:nvPicPr>
          <p:cNvPr id="3" name="Resim 2"/>
          <p:cNvPicPr>
            <a:picLocks noChangeAspect="1"/>
          </p:cNvPicPr>
          <p:nvPr/>
        </p:nvPicPr>
        <p:blipFill>
          <a:blip r:embed="rId5"/>
          <a:stretch>
            <a:fillRect/>
          </a:stretch>
        </p:blipFill>
        <p:spPr>
          <a:xfrm>
            <a:off x="306970" y="5321616"/>
            <a:ext cx="8530059" cy="1293788"/>
          </a:xfrm>
          <a:prstGeom prst="rect">
            <a:avLst/>
          </a:prstGeom>
        </p:spPr>
      </p:pic>
    </p:spTree>
    <p:extLst>
      <p:ext uri="{BB962C8B-B14F-4D97-AF65-F5344CB8AC3E}">
        <p14:creationId xmlns:p14="http://schemas.microsoft.com/office/powerpoint/2010/main" val="153838047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556843" y="102638"/>
            <a:ext cx="7495475" cy="5368240"/>
          </a:xfrm>
          <a:prstGeom prst="rect">
            <a:avLst/>
          </a:prstGeom>
        </p:spPr>
      </p:pic>
      <p:pic>
        <p:nvPicPr>
          <p:cNvPr id="2" name="Resim 1"/>
          <p:cNvPicPr>
            <a:picLocks noChangeAspect="1"/>
          </p:cNvPicPr>
          <p:nvPr/>
        </p:nvPicPr>
        <p:blipFill>
          <a:blip r:embed="rId3"/>
          <a:stretch>
            <a:fillRect/>
          </a:stretch>
        </p:blipFill>
        <p:spPr>
          <a:xfrm>
            <a:off x="662473" y="5602801"/>
            <a:ext cx="7772400" cy="1096579"/>
          </a:xfrm>
          <a:prstGeom prst="rect">
            <a:avLst/>
          </a:prstGeom>
        </p:spPr>
      </p:pic>
    </p:spTree>
    <p:extLst>
      <p:ext uri="{BB962C8B-B14F-4D97-AF65-F5344CB8AC3E}">
        <p14:creationId xmlns:p14="http://schemas.microsoft.com/office/powerpoint/2010/main" val="2891933219"/>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380" y="510544"/>
            <a:ext cx="4534677" cy="695746"/>
          </a:xfrm>
        </p:spPr>
        <p:txBody>
          <a:bodyPr>
            <a:normAutofit fontScale="90000"/>
          </a:bodyPr>
          <a:lstStyle/>
          <a:p>
            <a:r>
              <a:rPr lang="tr-TR" dirty="0" smtClean="0">
                <a:latin typeface="Times New Roman" panose="02020603050405020304" pitchFamily="18" charset="0"/>
                <a:cs typeface="Times New Roman" panose="02020603050405020304" pitchFamily="18" charset="0"/>
              </a:rPr>
              <a:t>GİRİŞ</a:t>
            </a:r>
            <a:endParaRPr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858417"/>
            <a:ext cx="8294913" cy="5197150"/>
          </a:xfrm>
        </p:spPr>
        <p:txBody>
          <a:bodyPr>
            <a:normAutofit/>
          </a:bodyPr>
          <a:lstStyle/>
          <a:p>
            <a:pPr marL="0" indent="0" algn="just">
              <a:buNone/>
            </a:pPr>
            <a:endParaRPr lang="tr-TR" dirty="0"/>
          </a:p>
          <a:p>
            <a:pPr marL="0" indent="0" algn="just">
              <a:buNone/>
            </a:pPr>
            <a:r>
              <a:rPr lang="tr-TR" sz="2800" dirty="0" smtClean="0">
                <a:latin typeface="Times New Roman" panose="02020603050405020304" pitchFamily="18" charset="0"/>
                <a:cs typeface="Times New Roman" panose="02020603050405020304" pitchFamily="18" charset="0"/>
              </a:rPr>
              <a:t>Yakın bir zamanda geçirdiğimiz Ramazan Bayramı halk arasında Şeker </a:t>
            </a:r>
            <a:r>
              <a:rPr lang="tr-TR" sz="2800" dirty="0">
                <a:latin typeface="Times New Roman" panose="02020603050405020304" pitchFamily="18" charset="0"/>
                <a:cs typeface="Times New Roman" panose="02020603050405020304" pitchFamily="18" charset="0"/>
              </a:rPr>
              <a:t>B</a:t>
            </a:r>
            <a:r>
              <a:rPr lang="tr-TR" sz="2800" dirty="0" smtClean="0">
                <a:latin typeface="Times New Roman" panose="02020603050405020304" pitchFamily="18" charset="0"/>
                <a:cs typeface="Times New Roman" panose="02020603050405020304" pitchFamily="18" charset="0"/>
              </a:rPr>
              <a:t>ayramı olarak adlandırılmaktadır. Evlerimize misafir olarak gelen kişilere şekerleme, çikolata veya şeker içeriği yüksek tatlılar ikram edilir. Fakat şeker masum bir madde değildir! </a:t>
            </a:r>
            <a:endParaRPr sz="2800"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1334085" y="4072489"/>
            <a:ext cx="2743583" cy="1848108"/>
          </a:xfrm>
          <a:prstGeom prst="rect">
            <a:avLst/>
          </a:prstGeom>
        </p:spPr>
      </p:pic>
      <p:pic>
        <p:nvPicPr>
          <p:cNvPr id="5" name="Resim 4"/>
          <p:cNvPicPr>
            <a:picLocks noChangeAspect="1"/>
          </p:cNvPicPr>
          <p:nvPr/>
        </p:nvPicPr>
        <p:blipFill>
          <a:blip r:embed="rId3"/>
          <a:stretch>
            <a:fillRect/>
          </a:stretch>
        </p:blipFill>
        <p:spPr>
          <a:xfrm>
            <a:off x="4842874" y="4072489"/>
            <a:ext cx="2901534" cy="1844881"/>
          </a:xfrm>
          <a:prstGeom prst="rect">
            <a:avLst/>
          </a:prstGeom>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783770"/>
            <a:ext cx="8229600" cy="419879"/>
          </a:xfrm>
        </p:spPr>
        <p:txBody>
          <a:bodyPr>
            <a:normAutofit fontScale="90000"/>
          </a:bodyPr>
          <a:lstStyle/>
          <a:p>
            <a:r>
              <a:rPr lang="tr-TR" sz="4000" dirty="0">
                <a:latin typeface="Times New Roman" panose="02020603050405020304" pitchFamily="18" charset="0"/>
                <a:cs typeface="Times New Roman" panose="02020603050405020304" pitchFamily="18" charset="0"/>
              </a:rPr>
              <a:t>Ölçüm, Sayım, Analiz ve Değerlendirme</a:t>
            </a:r>
            <a:r>
              <a:rPr lang="tr-TR" dirty="0"/>
              <a:t/>
            </a:r>
            <a:br>
              <a:rPr lang="tr-TR" dirty="0"/>
            </a:br>
            <a:endParaRPr lang="tr-TR" dirty="0"/>
          </a:p>
        </p:txBody>
      </p:sp>
      <p:sp>
        <p:nvSpPr>
          <p:cNvPr id="3" name="İçerik Yer Tutucusu 2"/>
          <p:cNvSpPr>
            <a:spLocks noGrp="1"/>
          </p:cNvSpPr>
          <p:nvPr>
            <p:ph idx="1"/>
          </p:nvPr>
        </p:nvSpPr>
        <p:spPr>
          <a:xfrm>
            <a:off x="457200" y="1110344"/>
            <a:ext cx="8229600" cy="5015820"/>
          </a:xfrm>
        </p:spPr>
        <p:txBody>
          <a:bodyPr>
            <a:normAutofit/>
          </a:bodyPr>
          <a:lstStyle/>
          <a:p>
            <a:pPr marL="0" indent="0" algn="just">
              <a:buNone/>
            </a:pPr>
            <a:r>
              <a:rPr lang="tr-TR" sz="2000" dirty="0" smtClean="0">
                <a:latin typeface="Times New Roman" panose="02020603050405020304" pitchFamily="18" charset="0"/>
                <a:cs typeface="Times New Roman" panose="02020603050405020304" pitchFamily="18" charset="0"/>
              </a:rPr>
              <a:t>Bitkilerde </a:t>
            </a:r>
            <a:r>
              <a:rPr lang="tr-TR" sz="2000" dirty="0" err="1">
                <a:latin typeface="Times New Roman" panose="02020603050405020304" pitchFamily="18" charset="0"/>
                <a:cs typeface="Times New Roman" panose="02020603050405020304" pitchFamily="18" charset="0"/>
              </a:rPr>
              <a:t>stoma</a:t>
            </a:r>
            <a:r>
              <a:rPr lang="tr-TR" sz="2000" dirty="0">
                <a:latin typeface="Times New Roman" panose="02020603050405020304" pitchFamily="18" charset="0"/>
                <a:cs typeface="Times New Roman" panose="02020603050405020304" pitchFamily="18" charset="0"/>
              </a:rPr>
              <a:t> iriliği ve birim alanda bulunan </a:t>
            </a:r>
            <a:r>
              <a:rPr lang="tr-TR" sz="2000" dirty="0" err="1">
                <a:latin typeface="Times New Roman" panose="02020603050405020304" pitchFamily="18" charset="0"/>
                <a:cs typeface="Times New Roman" panose="02020603050405020304" pitchFamily="18" charset="0"/>
              </a:rPr>
              <a:t>stoma</a:t>
            </a:r>
            <a:r>
              <a:rPr lang="tr-TR" sz="2000" dirty="0">
                <a:latin typeface="Times New Roman" panose="02020603050405020304" pitchFamily="18" charset="0"/>
                <a:cs typeface="Times New Roman" panose="02020603050405020304" pitchFamily="18" charset="0"/>
              </a:rPr>
              <a:t> sayısı ile </a:t>
            </a:r>
            <a:r>
              <a:rPr lang="tr-TR" sz="2000" dirty="0" err="1">
                <a:latin typeface="Times New Roman" panose="02020603050405020304" pitchFamily="18" charset="0"/>
                <a:cs typeface="Times New Roman" panose="02020603050405020304" pitchFamily="18" charset="0"/>
              </a:rPr>
              <a:t>ploidi</a:t>
            </a:r>
            <a:r>
              <a:rPr lang="tr-TR" sz="2000" dirty="0">
                <a:latin typeface="Times New Roman" panose="02020603050405020304" pitchFamily="18" charset="0"/>
                <a:cs typeface="Times New Roman" panose="02020603050405020304" pitchFamily="18" charset="0"/>
              </a:rPr>
              <a:t> düzeyi arasında ilişki bulunduğu tespit edilmiştir. </a:t>
            </a:r>
            <a:r>
              <a:rPr lang="tr-TR" sz="2000" dirty="0" smtClean="0">
                <a:latin typeface="Times New Roman" panose="02020603050405020304" pitchFamily="18" charset="0"/>
                <a:cs typeface="Times New Roman" panose="02020603050405020304" pitchFamily="18" charset="0"/>
              </a:rPr>
              <a:t>Stoma alanı </a:t>
            </a:r>
            <a:r>
              <a:rPr lang="tr-TR" sz="2000" dirty="0" err="1">
                <a:latin typeface="Times New Roman" panose="02020603050405020304" pitchFamily="18" charset="0"/>
                <a:cs typeface="Times New Roman" panose="02020603050405020304" pitchFamily="18" charset="0"/>
              </a:rPr>
              <a:t>Poliploidi</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Stevialarda</a:t>
            </a:r>
            <a:r>
              <a:rPr lang="tr-TR" sz="2000" dirty="0">
                <a:latin typeface="Times New Roman" panose="02020603050405020304" pitchFamily="18" charset="0"/>
                <a:cs typeface="Times New Roman" panose="02020603050405020304" pitchFamily="18" charset="0"/>
              </a:rPr>
              <a:t> artmıştır. Yaprakta ki </a:t>
            </a:r>
            <a:r>
              <a:rPr lang="tr-TR" sz="2000" dirty="0" err="1">
                <a:latin typeface="Times New Roman" panose="02020603050405020304" pitchFamily="18" charset="0"/>
                <a:cs typeface="Times New Roman" panose="02020603050405020304" pitchFamily="18" charset="0"/>
              </a:rPr>
              <a:t>stoma</a:t>
            </a:r>
            <a:r>
              <a:rPr lang="tr-TR" sz="2000" dirty="0">
                <a:latin typeface="Times New Roman" panose="02020603050405020304" pitchFamily="18" charset="0"/>
                <a:cs typeface="Times New Roman" panose="02020603050405020304" pitchFamily="18" charset="0"/>
              </a:rPr>
              <a:t> sayısı ve iriliği incelenerek bitkinin </a:t>
            </a:r>
            <a:r>
              <a:rPr lang="tr-TR" sz="2000" dirty="0" err="1" smtClean="0">
                <a:latin typeface="Times New Roman" panose="02020603050405020304" pitchFamily="18" charset="0"/>
                <a:cs typeface="Times New Roman" panose="02020603050405020304" pitchFamily="18" charset="0"/>
              </a:rPr>
              <a:t>poliploid</a:t>
            </a:r>
            <a:r>
              <a:rPr lang="tr-TR" sz="2000" dirty="0" smtClean="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olup olmadığı anlaşılmaktadır. </a:t>
            </a:r>
            <a:r>
              <a:rPr lang="tr-TR" sz="2000" dirty="0" smtClean="0">
                <a:latin typeface="Times New Roman" panose="02020603050405020304" pitchFamily="18" charset="0"/>
                <a:cs typeface="Times New Roman" panose="02020603050405020304" pitchFamily="18" charset="0"/>
              </a:rPr>
              <a:t>Kalıbı çıkarılan </a:t>
            </a:r>
            <a:r>
              <a:rPr lang="tr-TR" sz="2000" dirty="0">
                <a:latin typeface="Times New Roman" panose="02020603050405020304" pitchFamily="18" charset="0"/>
                <a:cs typeface="Times New Roman" panose="02020603050405020304" pitchFamily="18" charset="0"/>
              </a:rPr>
              <a:t>yapraklardan her çeşit için rastgele seçilen 2 adet örnek mikroskopta incelenmiş ve her incelenen örneğin 3 ayrı bölgesinde kareli sayım yapılmıştır. </a:t>
            </a:r>
            <a:r>
              <a:rPr lang="tr-TR" sz="2000" dirty="0" smtClean="0">
                <a:latin typeface="Times New Roman" panose="02020603050405020304" pitchFamily="18" charset="0"/>
                <a:cs typeface="Times New Roman" panose="02020603050405020304" pitchFamily="18" charset="0"/>
              </a:rPr>
              <a:t>Özellikle </a:t>
            </a:r>
            <a:r>
              <a:rPr lang="tr-TR" sz="2000" dirty="0" err="1" smtClean="0">
                <a:latin typeface="Times New Roman" panose="02020603050405020304" pitchFamily="18" charset="0"/>
                <a:cs typeface="Times New Roman" panose="02020603050405020304" pitchFamily="18" charset="0"/>
              </a:rPr>
              <a:t>poliploid</a:t>
            </a:r>
            <a:r>
              <a:rPr lang="tr-TR" sz="2000" dirty="0" smtClean="0">
                <a:latin typeface="Times New Roman" panose="02020603050405020304" pitchFamily="18" charset="0"/>
                <a:cs typeface="Times New Roman" panose="02020603050405020304" pitchFamily="18" charset="0"/>
              </a:rPr>
              <a:t> bitkilerde </a:t>
            </a:r>
            <a:r>
              <a:rPr lang="tr-TR" sz="2000" dirty="0" err="1" smtClean="0">
                <a:latin typeface="Times New Roman" panose="02020603050405020304" pitchFamily="18" charset="0"/>
                <a:cs typeface="Times New Roman" panose="02020603050405020304" pitchFamily="18" charset="0"/>
              </a:rPr>
              <a:t>Stomalar</a:t>
            </a:r>
            <a:r>
              <a:rPr lang="tr-TR" sz="2000" dirty="0" smtClean="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arasındaki mesafe artmış olduğu gözlenmektedir.</a:t>
            </a:r>
          </a:p>
          <a:p>
            <a:endParaRPr lang="tr-TR" dirty="0"/>
          </a:p>
        </p:txBody>
      </p:sp>
      <p:pic>
        <p:nvPicPr>
          <p:cNvPr id="4" name="Resim 3"/>
          <p:cNvPicPr>
            <a:picLocks noChangeAspect="1"/>
          </p:cNvPicPr>
          <p:nvPr/>
        </p:nvPicPr>
        <p:blipFill>
          <a:blip r:embed="rId2"/>
          <a:stretch>
            <a:fillRect/>
          </a:stretch>
        </p:blipFill>
        <p:spPr>
          <a:xfrm>
            <a:off x="275845" y="3855891"/>
            <a:ext cx="4291941" cy="1975268"/>
          </a:xfrm>
          <a:prstGeom prst="rect">
            <a:avLst/>
          </a:prstGeom>
        </p:spPr>
      </p:pic>
      <p:pic>
        <p:nvPicPr>
          <p:cNvPr id="5" name="Resim 4"/>
          <p:cNvPicPr>
            <a:picLocks noChangeAspect="1"/>
          </p:cNvPicPr>
          <p:nvPr/>
        </p:nvPicPr>
        <p:blipFill>
          <a:blip r:embed="rId3"/>
          <a:stretch>
            <a:fillRect/>
          </a:stretch>
        </p:blipFill>
        <p:spPr>
          <a:xfrm>
            <a:off x="4572000" y="3832952"/>
            <a:ext cx="4296155" cy="2021146"/>
          </a:xfrm>
          <a:prstGeom prst="rect">
            <a:avLst/>
          </a:prstGeom>
        </p:spPr>
      </p:pic>
    </p:spTree>
    <p:extLst>
      <p:ext uri="{BB962C8B-B14F-4D97-AF65-F5344CB8AC3E}">
        <p14:creationId xmlns:p14="http://schemas.microsoft.com/office/powerpoint/2010/main" val="367536754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55044" y="4283896"/>
            <a:ext cx="4256573" cy="1998894"/>
          </a:xfrm>
          <a:prstGeom prst="rect">
            <a:avLst/>
          </a:prstGeom>
        </p:spPr>
      </p:pic>
      <p:pic>
        <p:nvPicPr>
          <p:cNvPr id="5" name="Resim 4"/>
          <p:cNvPicPr>
            <a:picLocks noChangeAspect="1"/>
          </p:cNvPicPr>
          <p:nvPr/>
        </p:nvPicPr>
        <p:blipFill>
          <a:blip r:embed="rId3"/>
          <a:stretch>
            <a:fillRect/>
          </a:stretch>
        </p:blipFill>
        <p:spPr>
          <a:xfrm>
            <a:off x="4476932" y="4283896"/>
            <a:ext cx="4256521" cy="1844294"/>
          </a:xfrm>
          <a:prstGeom prst="rect">
            <a:avLst/>
          </a:prstGeom>
        </p:spPr>
      </p:pic>
      <p:sp>
        <p:nvSpPr>
          <p:cNvPr id="2" name="Dikdörtgen 1"/>
          <p:cNvSpPr/>
          <p:nvPr/>
        </p:nvSpPr>
        <p:spPr>
          <a:xfrm>
            <a:off x="373225" y="442844"/>
            <a:ext cx="8360228" cy="3557897"/>
          </a:xfrm>
          <a:prstGeom prst="rect">
            <a:avLst/>
          </a:prstGeom>
        </p:spPr>
        <p:txBody>
          <a:bodyPr wrap="square">
            <a:spAutoFit/>
          </a:bodyPr>
          <a:lstStyle/>
          <a:p>
            <a:pPr lvl="0">
              <a:spcBef>
                <a:spcPct val="20000"/>
              </a:spcBef>
            </a:pPr>
            <a:r>
              <a:rPr lang="tr-TR" sz="3200" dirty="0">
                <a:solidFill>
                  <a:prstClr val="black"/>
                </a:solidFill>
              </a:rPr>
              <a:t> </a:t>
            </a:r>
            <a:r>
              <a:rPr lang="tr-TR" sz="3200" dirty="0" smtClean="0">
                <a:solidFill>
                  <a:prstClr val="black"/>
                </a:solidFill>
              </a:rPr>
              <a:t>     </a:t>
            </a:r>
            <a:r>
              <a:rPr lang="tr-TR" sz="2800" b="1" dirty="0" err="1" smtClean="0">
                <a:solidFill>
                  <a:prstClr val="black"/>
                </a:solidFill>
                <a:latin typeface="Times New Roman" panose="02020603050405020304" pitchFamily="18" charset="0"/>
                <a:cs typeface="Times New Roman" panose="02020603050405020304" pitchFamily="18" charset="0"/>
              </a:rPr>
              <a:t>Asetokarmen</a:t>
            </a:r>
            <a:r>
              <a:rPr lang="tr-TR" sz="2800" b="1" dirty="0" smtClean="0">
                <a:solidFill>
                  <a:prstClr val="black"/>
                </a:solidFill>
                <a:latin typeface="Times New Roman" panose="02020603050405020304" pitchFamily="18" charset="0"/>
                <a:cs typeface="Times New Roman" panose="02020603050405020304" pitchFamily="18" charset="0"/>
              </a:rPr>
              <a:t> </a:t>
            </a:r>
            <a:r>
              <a:rPr lang="tr-TR" sz="2800" b="1" dirty="0">
                <a:solidFill>
                  <a:prstClr val="black"/>
                </a:solidFill>
                <a:latin typeface="Times New Roman" panose="02020603050405020304" pitchFamily="18" charset="0"/>
                <a:cs typeface="Times New Roman" panose="02020603050405020304" pitchFamily="18" charset="0"/>
              </a:rPr>
              <a:t>ile Ezme Preparat Hazırlanması</a:t>
            </a:r>
            <a:endParaRPr lang="tr-TR" sz="2600" b="1"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r>
              <a:rPr lang="tr-TR" sz="2300" dirty="0" err="1">
                <a:solidFill>
                  <a:prstClr val="black"/>
                </a:solidFill>
                <a:latin typeface="Times New Roman" panose="02020603050405020304" pitchFamily="18" charset="0"/>
                <a:cs typeface="Times New Roman" panose="02020603050405020304" pitchFamily="18" charset="0"/>
              </a:rPr>
              <a:t>Kolhisin</a:t>
            </a:r>
            <a:r>
              <a:rPr lang="tr-TR" sz="2300" dirty="0">
                <a:solidFill>
                  <a:prstClr val="black"/>
                </a:solidFill>
                <a:latin typeface="Times New Roman" panose="02020603050405020304" pitchFamily="18" charset="0"/>
                <a:cs typeface="Times New Roman" panose="02020603050405020304" pitchFamily="18" charset="0"/>
              </a:rPr>
              <a:t> uygulanmış hayatta kalan ve gelişen bitkilerin </a:t>
            </a:r>
            <a:r>
              <a:rPr lang="tr-TR" sz="2300" u="sng" dirty="0">
                <a:solidFill>
                  <a:prstClr val="black"/>
                </a:solidFill>
                <a:latin typeface="Times New Roman" panose="02020603050405020304" pitchFamily="18" charset="0"/>
                <a:cs typeface="Times New Roman" panose="02020603050405020304" pitchFamily="18" charset="0"/>
              </a:rPr>
              <a:t>kök </a:t>
            </a:r>
            <a:r>
              <a:rPr lang="tr-TR" sz="2300" u="sng">
                <a:solidFill>
                  <a:prstClr val="black"/>
                </a:solidFill>
                <a:latin typeface="Times New Roman" panose="02020603050405020304" pitchFamily="18" charset="0"/>
                <a:cs typeface="Times New Roman" panose="02020603050405020304" pitchFamily="18" charset="0"/>
              </a:rPr>
              <a:t>uçlarında </a:t>
            </a:r>
            <a:r>
              <a:rPr lang="tr-TR" sz="2300" smtClean="0">
                <a:solidFill>
                  <a:prstClr val="black"/>
                </a:solidFill>
                <a:latin typeface="Times New Roman" panose="02020603050405020304" pitchFamily="18" charset="0"/>
                <a:cs typeface="Times New Roman" panose="02020603050405020304" pitchFamily="18" charset="0"/>
              </a:rPr>
              <a:t>kromozom </a:t>
            </a:r>
            <a:r>
              <a:rPr lang="tr-TR" sz="2300" smtClean="0">
                <a:solidFill>
                  <a:prstClr val="black"/>
                </a:solidFill>
                <a:latin typeface="Times New Roman" panose="02020603050405020304" pitchFamily="18" charset="0"/>
                <a:cs typeface="Times New Roman" panose="02020603050405020304" pitchFamily="18" charset="0"/>
              </a:rPr>
              <a:t>yapılarının </a:t>
            </a:r>
            <a:r>
              <a:rPr lang="tr-TR" sz="2300" dirty="0" smtClean="0">
                <a:solidFill>
                  <a:prstClr val="black"/>
                </a:solidFill>
                <a:latin typeface="Times New Roman" panose="02020603050405020304" pitchFamily="18" charset="0"/>
                <a:cs typeface="Times New Roman" panose="02020603050405020304" pitchFamily="18" charset="0"/>
              </a:rPr>
              <a:t>incelenmesi</a:t>
            </a:r>
            <a:r>
              <a:rPr lang="tr-TR" sz="2300" dirty="0">
                <a:solidFill>
                  <a:prstClr val="black"/>
                </a:solidFill>
                <a:latin typeface="Times New Roman" panose="02020603050405020304" pitchFamily="18" charset="0"/>
                <a:cs typeface="Times New Roman" panose="02020603050405020304" pitchFamily="18" charset="0"/>
              </a:rPr>
              <a:t> </a:t>
            </a:r>
            <a:r>
              <a:rPr lang="tr-TR" sz="2300" dirty="0" smtClean="0">
                <a:solidFill>
                  <a:prstClr val="black"/>
                </a:solidFill>
                <a:latin typeface="Times New Roman" panose="02020603050405020304" pitchFamily="18" charset="0"/>
                <a:cs typeface="Times New Roman" panose="02020603050405020304" pitchFamily="18" charset="0"/>
              </a:rPr>
              <a:t>için </a:t>
            </a:r>
            <a:r>
              <a:rPr lang="tr-TR" sz="2300">
                <a:solidFill>
                  <a:prstClr val="black"/>
                </a:solidFill>
                <a:latin typeface="Times New Roman" panose="02020603050405020304" pitchFamily="18" charset="0"/>
                <a:cs typeface="Times New Roman" panose="02020603050405020304" pitchFamily="18" charset="0"/>
              </a:rPr>
              <a:t>kök </a:t>
            </a:r>
            <a:r>
              <a:rPr lang="tr-TR" sz="2300" smtClean="0">
                <a:solidFill>
                  <a:prstClr val="black"/>
                </a:solidFill>
                <a:latin typeface="Times New Roman" panose="02020603050405020304" pitchFamily="18" charset="0"/>
                <a:cs typeface="Times New Roman" panose="02020603050405020304" pitchFamily="18" charset="0"/>
              </a:rPr>
              <a:t>uçları </a:t>
            </a:r>
            <a:r>
              <a:rPr lang="el-GR" sz="2300" dirty="0" smtClean="0">
                <a:solidFill>
                  <a:prstClr val="black"/>
                </a:solidFill>
                <a:latin typeface="Times New Roman" panose="02020603050405020304" pitchFamily="18" charset="0"/>
                <a:cs typeface="Times New Roman" panose="02020603050405020304" pitchFamily="18" charset="0"/>
              </a:rPr>
              <a:t>α-</a:t>
            </a:r>
            <a:r>
              <a:rPr lang="tr-TR" sz="2300" dirty="0" err="1">
                <a:solidFill>
                  <a:prstClr val="black"/>
                </a:solidFill>
                <a:latin typeface="Times New Roman" panose="02020603050405020304" pitchFamily="18" charset="0"/>
                <a:cs typeface="Times New Roman" panose="02020603050405020304" pitchFamily="18" charset="0"/>
              </a:rPr>
              <a:t>monobromonaftalin</a:t>
            </a:r>
            <a:r>
              <a:rPr lang="tr-TR" sz="2300" dirty="0">
                <a:solidFill>
                  <a:prstClr val="black"/>
                </a:solidFill>
                <a:latin typeface="Times New Roman" panose="02020603050405020304" pitchFamily="18" charset="0"/>
                <a:cs typeface="Times New Roman" panose="02020603050405020304" pitchFamily="18" charset="0"/>
              </a:rPr>
              <a:t> çözeltisi içinde 16 saat bekletilerek, glasial asetik asitte 30 dakika tespit işleminden sonra %70’lik etil alkolde oda sıcaklığında iki kez 5’er dakika yıkanmıştır. Hidroliz için +60 </a:t>
            </a:r>
            <a:r>
              <a:rPr lang="tr-TR" sz="2300" dirty="0" smtClean="0">
                <a:solidFill>
                  <a:prstClr val="black"/>
                </a:solidFill>
                <a:latin typeface="Times New Roman" panose="02020603050405020304" pitchFamily="18" charset="0"/>
                <a:cs typeface="Times New Roman" panose="02020603050405020304" pitchFamily="18" charset="0"/>
              </a:rPr>
              <a:t>C’de, </a:t>
            </a:r>
            <a:r>
              <a:rPr lang="tr-TR" sz="2300" dirty="0" err="1" smtClean="0">
                <a:solidFill>
                  <a:prstClr val="black"/>
                </a:solidFill>
                <a:latin typeface="Times New Roman" panose="02020603050405020304" pitchFamily="18" charset="0"/>
                <a:cs typeface="Times New Roman" panose="02020603050405020304" pitchFamily="18" charset="0"/>
              </a:rPr>
              <a:t>HCl’te</a:t>
            </a:r>
            <a:r>
              <a:rPr lang="tr-TR" sz="2300" dirty="0" smtClean="0">
                <a:solidFill>
                  <a:prstClr val="black"/>
                </a:solidFill>
                <a:latin typeface="Times New Roman" panose="02020603050405020304" pitchFamily="18" charset="0"/>
                <a:cs typeface="Times New Roman" panose="02020603050405020304" pitchFamily="18" charset="0"/>
              </a:rPr>
              <a:t> </a:t>
            </a:r>
            <a:r>
              <a:rPr lang="tr-TR" sz="2300" dirty="0">
                <a:solidFill>
                  <a:prstClr val="black"/>
                </a:solidFill>
                <a:latin typeface="Times New Roman" panose="02020603050405020304" pitchFamily="18" charset="0"/>
                <a:cs typeface="Times New Roman" panose="02020603050405020304" pitchFamily="18" charset="0"/>
              </a:rPr>
              <a:t>10 dakika tutulan materyal %1’lik </a:t>
            </a:r>
            <a:r>
              <a:rPr lang="tr-TR" sz="2300" dirty="0" err="1" smtClean="0">
                <a:solidFill>
                  <a:prstClr val="black"/>
                </a:solidFill>
                <a:latin typeface="Times New Roman" panose="02020603050405020304" pitchFamily="18" charset="0"/>
                <a:cs typeface="Times New Roman" panose="02020603050405020304" pitchFamily="18" charset="0"/>
              </a:rPr>
              <a:t>asetokarmen</a:t>
            </a:r>
            <a:r>
              <a:rPr lang="tr-TR" sz="2300" dirty="0" smtClean="0">
                <a:solidFill>
                  <a:prstClr val="black"/>
                </a:solidFill>
                <a:latin typeface="Times New Roman" panose="02020603050405020304" pitchFamily="18" charset="0"/>
                <a:cs typeface="Times New Roman" panose="02020603050405020304" pitchFamily="18" charset="0"/>
              </a:rPr>
              <a:t> </a:t>
            </a:r>
            <a:r>
              <a:rPr lang="tr-TR" sz="2300" dirty="0">
                <a:solidFill>
                  <a:prstClr val="black"/>
                </a:solidFill>
                <a:latin typeface="Times New Roman" panose="02020603050405020304" pitchFamily="18" charset="0"/>
                <a:cs typeface="Times New Roman" panose="02020603050405020304" pitchFamily="18" charset="0"/>
              </a:rPr>
              <a:t>içinde 30 dakika süreyle boyanmıştır. Boyanan kök uçlarında ezme preparatlar yapılarak mikroskopta incelenmiş ve </a:t>
            </a:r>
            <a:r>
              <a:rPr lang="tr-TR" sz="2300" dirty="0" smtClean="0">
                <a:solidFill>
                  <a:prstClr val="black"/>
                </a:solidFill>
                <a:latin typeface="Times New Roman" panose="02020603050405020304" pitchFamily="18" charset="0"/>
                <a:cs typeface="Times New Roman" panose="02020603050405020304" pitchFamily="18" charset="0"/>
              </a:rPr>
              <a:t>fotoğraflanmıştır.</a:t>
            </a:r>
            <a:endParaRPr lang="tr-TR" dirty="0"/>
          </a:p>
        </p:txBody>
      </p:sp>
    </p:spTree>
    <p:extLst>
      <p:ext uri="{BB962C8B-B14F-4D97-AF65-F5344CB8AC3E}">
        <p14:creationId xmlns:p14="http://schemas.microsoft.com/office/powerpoint/2010/main" val="272487008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latin typeface="Times New Roman" panose="02020603050405020304" pitchFamily="18" charset="0"/>
                <a:cs typeface="Times New Roman" panose="02020603050405020304" pitchFamily="18" charset="0"/>
              </a:rPr>
              <a:t>Sonuç</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ve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Öneriler</a:t>
            </a:r>
            <a:endParaRPr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2555" y="1231642"/>
            <a:ext cx="8490857" cy="4894522"/>
          </a:xfrm>
        </p:spPr>
        <p:txBody>
          <a:bodyPr>
            <a:noAutofit/>
          </a:bodyPr>
          <a:lstStyle/>
          <a:p>
            <a:pPr marL="0" indent="0" algn="just">
              <a:buNone/>
            </a:pPr>
            <a:r>
              <a:rPr lang="tr-TR" sz="2000" dirty="0">
                <a:latin typeface="Times New Roman" panose="02020603050405020304" pitchFamily="18" charset="0"/>
                <a:cs typeface="Times New Roman" panose="02020603050405020304" pitchFamily="18" charset="0"/>
              </a:rPr>
              <a:t>Doğal bir tatlandırıcı kaynağı ve endüstriyel açıdan ekonomik değeri olan </a:t>
            </a:r>
            <a:r>
              <a:rPr lang="tr-TR" sz="2000" dirty="0" err="1">
                <a:latin typeface="Times New Roman" panose="02020603050405020304" pitchFamily="18" charset="0"/>
                <a:cs typeface="Times New Roman" panose="02020603050405020304" pitchFamily="18" charset="0"/>
              </a:rPr>
              <a:t>Stevia</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rebaudiana</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Bertoni</a:t>
            </a:r>
            <a:r>
              <a:rPr lang="tr-TR" sz="2000" dirty="0">
                <a:latin typeface="Times New Roman" panose="02020603050405020304" pitchFamily="18" charset="0"/>
                <a:cs typeface="Times New Roman" panose="02020603050405020304" pitchFamily="18" charset="0"/>
              </a:rPr>
              <a:t>, içerdiği glikozitlerle dünyanın önde gelen gıda bilimcileri tarafından "geleceğin tatlandırıcısı" olarak kabul edilmektedir. Bu nedenle, </a:t>
            </a:r>
            <a:r>
              <a:rPr lang="tr-TR" sz="2000" dirty="0" err="1">
                <a:latin typeface="Times New Roman" panose="02020603050405020304" pitchFamily="18" charset="0"/>
                <a:cs typeface="Times New Roman" panose="02020603050405020304" pitchFamily="18" charset="0"/>
              </a:rPr>
              <a:t>S</a:t>
            </a:r>
            <a:r>
              <a:rPr lang="tr-TR" sz="2000" dirty="0" err="1" smtClean="0">
                <a:latin typeface="Times New Roman" panose="02020603050405020304" pitchFamily="18" charset="0"/>
                <a:cs typeface="Times New Roman" panose="02020603050405020304" pitchFamily="18" charset="0"/>
              </a:rPr>
              <a:t>tevia</a:t>
            </a:r>
            <a:r>
              <a:rPr lang="tr-TR" sz="2000" dirty="0" smtClean="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araştırmalarında yaşanan her yeni gelişme, çok önemlidir. Çalışmamızda 3 farklı </a:t>
            </a:r>
            <a:r>
              <a:rPr lang="tr-TR" sz="2000" dirty="0" err="1">
                <a:latin typeface="Times New Roman" panose="02020603050405020304" pitchFamily="18" charset="0"/>
                <a:cs typeface="Times New Roman" panose="02020603050405020304" pitchFamily="18" charset="0"/>
              </a:rPr>
              <a:t>kolhisin</a:t>
            </a:r>
            <a:r>
              <a:rPr lang="tr-TR" sz="2000" dirty="0">
                <a:latin typeface="Times New Roman" panose="02020603050405020304" pitchFamily="18" charset="0"/>
                <a:cs typeface="Times New Roman" panose="02020603050405020304" pitchFamily="18" charset="0"/>
              </a:rPr>
              <a:t> dozu (%5, %1 ve % 0.5), 2 farklı süre (5-8 saat ve 5-8 gün), 2 farklı ortam ( </a:t>
            </a:r>
            <a:r>
              <a:rPr lang="tr-TR" sz="2000" dirty="0" err="1">
                <a:latin typeface="Times New Roman" panose="02020603050405020304" pitchFamily="18" charset="0"/>
                <a:cs typeface="Times New Roman" panose="02020603050405020304" pitchFamily="18" charset="0"/>
              </a:rPr>
              <a:t>drekt</a:t>
            </a:r>
            <a:r>
              <a:rPr lang="tr-TR" sz="2000" dirty="0">
                <a:latin typeface="Times New Roman" panose="02020603050405020304" pitchFamily="18" charset="0"/>
                <a:cs typeface="Times New Roman" panose="02020603050405020304" pitchFamily="18" charset="0"/>
              </a:rPr>
              <a:t> uygulama-MS </a:t>
            </a:r>
            <a:r>
              <a:rPr lang="tr-TR" sz="2000" dirty="0" err="1">
                <a:latin typeface="Times New Roman" panose="02020603050405020304" pitchFamily="18" charset="0"/>
                <a:cs typeface="Times New Roman" panose="02020603050405020304" pitchFamily="18" charset="0"/>
              </a:rPr>
              <a:t>besiyerine</a:t>
            </a:r>
            <a:r>
              <a:rPr lang="tr-TR" sz="2000" dirty="0">
                <a:latin typeface="Times New Roman" panose="02020603050405020304" pitchFamily="18" charset="0"/>
                <a:cs typeface="Times New Roman" panose="02020603050405020304" pitchFamily="18" charset="0"/>
              </a:rPr>
              <a:t> uygulama ) her ortam için 10 bitki olacak şekilde dizayn edilmiştir ve 4 kez alt kültüre alınarak 24 haftalık süreç </a:t>
            </a:r>
            <a:r>
              <a:rPr lang="tr-TR" sz="2000" dirty="0" smtClean="0">
                <a:latin typeface="Times New Roman" panose="02020603050405020304" pitchFamily="18" charset="0"/>
                <a:cs typeface="Times New Roman" panose="02020603050405020304" pitchFamily="18" charset="0"/>
              </a:rPr>
              <a:t>tamamlanmış </a:t>
            </a:r>
            <a:r>
              <a:rPr lang="tr-TR" sz="2000" dirty="0">
                <a:latin typeface="Times New Roman" panose="02020603050405020304" pitchFamily="18" charset="0"/>
                <a:cs typeface="Times New Roman" panose="02020603050405020304" pitchFamily="18" charset="0"/>
              </a:rPr>
              <a:t>daha sonra şaşırtma yöntemi ile </a:t>
            </a:r>
            <a:r>
              <a:rPr lang="tr-TR" sz="2000" dirty="0" err="1">
                <a:latin typeface="Times New Roman" panose="02020603050405020304" pitchFamily="18" charset="0"/>
                <a:cs typeface="Times New Roman" panose="02020603050405020304" pitchFamily="18" charset="0"/>
              </a:rPr>
              <a:t>poliploid</a:t>
            </a:r>
            <a:r>
              <a:rPr lang="tr-TR" sz="2000" dirty="0">
                <a:latin typeface="Times New Roman" panose="02020603050405020304" pitchFamily="18" charset="0"/>
                <a:cs typeface="Times New Roman" panose="02020603050405020304" pitchFamily="18" charset="0"/>
              </a:rPr>
              <a:t> bitkiler saksılara aktarımı </a:t>
            </a:r>
            <a:r>
              <a:rPr lang="tr-TR" sz="2000" dirty="0" smtClean="0">
                <a:latin typeface="Times New Roman" panose="02020603050405020304" pitchFamily="18" charset="0"/>
                <a:cs typeface="Times New Roman" panose="02020603050405020304" pitchFamily="18" charset="0"/>
              </a:rPr>
              <a:t>gerçekleştirilmiştir. </a:t>
            </a:r>
            <a:r>
              <a:rPr lang="tr-TR" sz="2000" dirty="0" err="1">
                <a:latin typeface="Times New Roman" panose="02020603050405020304" pitchFamily="18" charset="0"/>
                <a:cs typeface="Times New Roman" panose="02020603050405020304" pitchFamily="18" charset="0"/>
              </a:rPr>
              <a:t>Stavia</a:t>
            </a:r>
            <a:r>
              <a:rPr lang="tr-TR" sz="2000" dirty="0">
                <a:latin typeface="Times New Roman" panose="02020603050405020304" pitchFamily="18" charset="0"/>
                <a:cs typeface="Times New Roman" panose="02020603050405020304" pitchFamily="18" charset="0"/>
              </a:rPr>
              <a:t> bitkisindeki </a:t>
            </a:r>
            <a:r>
              <a:rPr lang="tr-TR" sz="2000" b="1" dirty="0">
                <a:latin typeface="Times New Roman" panose="02020603050405020304" pitchFamily="18" charset="0"/>
                <a:cs typeface="Times New Roman" panose="02020603050405020304" pitchFamily="18" charset="0"/>
              </a:rPr>
              <a:t>canlılık oranı </a:t>
            </a:r>
            <a:r>
              <a:rPr lang="tr-TR" sz="2000" dirty="0" err="1">
                <a:latin typeface="Times New Roman" panose="02020603050405020304" pitchFamily="18" charset="0"/>
                <a:cs typeface="Times New Roman" panose="02020603050405020304" pitchFamily="18" charset="0"/>
              </a:rPr>
              <a:t>kolhisin</a:t>
            </a:r>
            <a:r>
              <a:rPr lang="tr-TR" sz="2000" dirty="0">
                <a:latin typeface="Times New Roman" panose="02020603050405020304" pitchFamily="18" charset="0"/>
                <a:cs typeface="Times New Roman" panose="02020603050405020304" pitchFamily="18" charset="0"/>
              </a:rPr>
              <a:t> dozu ve uygulanma süresi arttıkça azalmaktadır. Çalışmamızda kromozom sayısı ile yapraklardaki </a:t>
            </a:r>
            <a:r>
              <a:rPr lang="tr-TR" sz="2000" dirty="0" err="1">
                <a:latin typeface="Times New Roman" panose="02020603050405020304" pitchFamily="18" charset="0"/>
                <a:cs typeface="Times New Roman" panose="02020603050405020304" pitchFamily="18" charset="0"/>
              </a:rPr>
              <a:t>stoma</a:t>
            </a:r>
            <a:r>
              <a:rPr lang="tr-TR" sz="2000" dirty="0">
                <a:latin typeface="Times New Roman" panose="02020603050405020304" pitchFamily="18" charset="0"/>
                <a:cs typeface="Times New Roman" panose="02020603050405020304" pitchFamily="18" charset="0"/>
              </a:rPr>
              <a:t> sayıları arasında yüksek düzeyde bir ilişkinin bulunduğu ve bunun </a:t>
            </a:r>
            <a:r>
              <a:rPr lang="tr-TR" sz="2000" dirty="0" err="1">
                <a:latin typeface="Times New Roman" panose="02020603050405020304" pitchFamily="18" charset="0"/>
                <a:cs typeface="Times New Roman" panose="02020603050405020304" pitchFamily="18" charset="0"/>
              </a:rPr>
              <a:t>ploidi</a:t>
            </a:r>
            <a:r>
              <a:rPr lang="tr-TR" sz="2000" dirty="0">
                <a:latin typeface="Times New Roman" panose="02020603050405020304" pitchFamily="18" charset="0"/>
                <a:cs typeface="Times New Roman" panose="02020603050405020304" pitchFamily="18" charset="0"/>
              </a:rPr>
              <a:t> düzeyi hakkında önemli bir gösterge olabileceği belirlenmiştir. </a:t>
            </a:r>
            <a:r>
              <a:rPr lang="tr-TR" sz="2000" dirty="0" err="1" smtClean="0">
                <a:latin typeface="Times New Roman" panose="02020603050405020304" pitchFamily="18" charset="0"/>
                <a:cs typeface="Times New Roman" panose="02020603050405020304" pitchFamily="18" charset="0"/>
              </a:rPr>
              <a:t>Ploidi</a:t>
            </a:r>
            <a:r>
              <a:rPr lang="tr-TR" sz="2000" dirty="0" smtClean="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seviyesi yükseldikçe bitki hücreleri </a:t>
            </a:r>
            <a:r>
              <a:rPr lang="tr-TR" sz="2000" dirty="0" smtClean="0">
                <a:latin typeface="Times New Roman" panose="02020603050405020304" pitchFamily="18" charset="0"/>
                <a:cs typeface="Times New Roman" panose="02020603050405020304" pitchFamily="18" charset="0"/>
              </a:rPr>
              <a:t>irileşmekte, yapraklar koyu </a:t>
            </a:r>
            <a:r>
              <a:rPr lang="tr-TR" sz="2000" dirty="0">
                <a:latin typeface="Times New Roman" panose="02020603050405020304" pitchFamily="18" charset="0"/>
                <a:cs typeface="Times New Roman" panose="02020603050405020304" pitchFamily="18" charset="0"/>
              </a:rPr>
              <a:t>ve yoğun renklere sahip </a:t>
            </a:r>
            <a:r>
              <a:rPr lang="tr-TR" sz="2000" dirty="0" smtClean="0">
                <a:latin typeface="Times New Roman" panose="02020603050405020304" pitchFamily="18" charset="0"/>
                <a:cs typeface="Times New Roman" panose="02020603050405020304" pitchFamily="18" charset="0"/>
              </a:rPr>
              <a:t>olmakta ve </a:t>
            </a:r>
            <a:r>
              <a:rPr lang="tr-TR" sz="2000" dirty="0">
                <a:latin typeface="Times New Roman" panose="02020603050405020304" pitchFamily="18" charset="0"/>
                <a:cs typeface="Times New Roman" panose="02020603050405020304" pitchFamily="18" charset="0"/>
              </a:rPr>
              <a:t>birim alana düşen hücre sayısında azalma meydana </a:t>
            </a:r>
            <a:r>
              <a:rPr lang="tr-TR" sz="2000" dirty="0" smtClean="0">
                <a:latin typeface="Times New Roman" panose="02020603050405020304" pitchFamily="18" charset="0"/>
                <a:cs typeface="Times New Roman" panose="02020603050405020304" pitchFamily="18" charset="0"/>
              </a:rPr>
              <a:t>gelmektedir. </a:t>
            </a:r>
            <a:r>
              <a:rPr lang="tr-TR" sz="1800" b="1" dirty="0" err="1">
                <a:latin typeface="Times New Roman" panose="02020603050405020304" pitchFamily="18" charset="0"/>
                <a:cs typeface="Times New Roman" panose="02020603050405020304" pitchFamily="18" charset="0"/>
              </a:rPr>
              <a:t>Stevia</a:t>
            </a:r>
            <a:r>
              <a:rPr lang="tr-TR" sz="1800" b="1" dirty="0">
                <a:latin typeface="Times New Roman" panose="02020603050405020304" pitchFamily="18" charset="0"/>
                <a:cs typeface="Times New Roman" panose="02020603050405020304" pitchFamily="18" charset="0"/>
              </a:rPr>
              <a:t> </a:t>
            </a:r>
            <a:r>
              <a:rPr lang="tr-TR" sz="1800" b="1" dirty="0" smtClean="0">
                <a:latin typeface="Times New Roman" panose="02020603050405020304" pitchFamily="18" charset="0"/>
                <a:cs typeface="Times New Roman" panose="02020603050405020304" pitchFamily="18" charset="0"/>
              </a:rPr>
              <a:t>çeşitlerinin </a:t>
            </a:r>
            <a:r>
              <a:rPr lang="tr-TR" sz="1800" b="1" dirty="0">
                <a:latin typeface="Times New Roman" panose="02020603050405020304" pitchFamily="18" charset="0"/>
                <a:cs typeface="Times New Roman" panose="02020603050405020304" pitchFamily="18" charset="0"/>
              </a:rPr>
              <a:t>geliştirilmesi için gerekli olan en iyi </a:t>
            </a:r>
            <a:r>
              <a:rPr lang="tr-TR" sz="1800" b="1" dirty="0" smtClean="0">
                <a:latin typeface="Times New Roman" panose="02020603050405020304" pitchFamily="18" charset="0"/>
                <a:cs typeface="Times New Roman" panose="02020603050405020304" pitchFamily="18" charset="0"/>
              </a:rPr>
              <a:t>ortam </a:t>
            </a:r>
            <a:r>
              <a:rPr lang="tr-TR" sz="1800" b="1" dirty="0">
                <a:latin typeface="Times New Roman" panose="02020603050405020304" pitchFamily="18" charset="0"/>
                <a:cs typeface="Times New Roman" panose="02020603050405020304" pitchFamily="18" charset="0"/>
              </a:rPr>
              <a:t>ve </a:t>
            </a:r>
            <a:r>
              <a:rPr lang="tr-TR" sz="1800" b="1" dirty="0" smtClean="0">
                <a:latin typeface="Times New Roman" panose="02020603050405020304" pitchFamily="18" charset="0"/>
                <a:cs typeface="Times New Roman" panose="02020603050405020304" pitchFamily="18" charset="0"/>
              </a:rPr>
              <a:t>doz  %0,5 </a:t>
            </a:r>
            <a:r>
              <a:rPr lang="tr-TR" sz="1800" b="1" dirty="0">
                <a:latin typeface="Times New Roman" panose="02020603050405020304" pitchFamily="18" charset="0"/>
                <a:cs typeface="Times New Roman" panose="02020603050405020304" pitchFamily="18" charset="0"/>
              </a:rPr>
              <a:t>besi </a:t>
            </a:r>
            <a:r>
              <a:rPr lang="tr-TR" sz="1800" b="1" dirty="0" smtClean="0">
                <a:latin typeface="Times New Roman" panose="02020603050405020304" pitchFamily="18" charset="0"/>
                <a:cs typeface="Times New Roman" panose="02020603050405020304" pitchFamily="18" charset="0"/>
              </a:rPr>
              <a:t>ortamına </a:t>
            </a:r>
            <a:r>
              <a:rPr lang="tr-TR" sz="1800" b="1" dirty="0">
                <a:latin typeface="Times New Roman" panose="02020603050405020304" pitchFamily="18" charset="0"/>
                <a:cs typeface="Times New Roman" panose="02020603050405020304" pitchFamily="18" charset="0"/>
              </a:rPr>
              <a:t>5 gün süreyle </a:t>
            </a:r>
            <a:r>
              <a:rPr lang="tr-TR" sz="1800" b="1" dirty="0" err="1">
                <a:latin typeface="Times New Roman" panose="02020603050405020304" pitchFamily="18" charset="0"/>
                <a:cs typeface="Times New Roman" panose="02020603050405020304" pitchFamily="18" charset="0"/>
              </a:rPr>
              <a:t>kolhisin</a:t>
            </a:r>
            <a:r>
              <a:rPr lang="tr-TR" sz="1800" b="1" dirty="0">
                <a:latin typeface="Times New Roman" panose="02020603050405020304" pitchFamily="18" charset="0"/>
                <a:cs typeface="Times New Roman" panose="02020603050405020304" pitchFamily="18" charset="0"/>
              </a:rPr>
              <a:t> </a:t>
            </a:r>
            <a:r>
              <a:rPr lang="tr-TR" sz="1800" b="1" dirty="0" smtClean="0">
                <a:latin typeface="Times New Roman" panose="02020603050405020304" pitchFamily="18" charset="0"/>
                <a:cs typeface="Times New Roman" panose="02020603050405020304" pitchFamily="18" charset="0"/>
              </a:rPr>
              <a:t>uygulamaktır. Deney sonuçlarımız hipotezimizi doğrular niteliktedir.</a:t>
            </a:r>
            <a:endParaRPr sz="16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7868"/>
            <a:ext cx="8229600" cy="969769"/>
          </a:xfrm>
        </p:spPr>
        <p:txBody>
          <a:bodyPr>
            <a:noAutofit/>
          </a:bodyPr>
          <a:lstStyle/>
          <a:p>
            <a:r>
              <a:rPr lang="tr-TR" dirty="0">
                <a:latin typeface="Times New Roman" panose="02020603050405020304" pitchFamily="18" charset="0"/>
                <a:cs typeface="Times New Roman" panose="02020603050405020304" pitchFamily="18" charset="0"/>
              </a:rPr>
              <a:t>Öneriler</a:t>
            </a:r>
            <a:br>
              <a:rPr lang="tr-TR" dirty="0">
                <a:latin typeface="Times New Roman" panose="02020603050405020304" pitchFamily="18" charset="0"/>
                <a:cs typeface="Times New Roman" panose="02020603050405020304" pitchFamily="18" charset="0"/>
              </a:rPr>
            </a:b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57200" y="961053"/>
            <a:ext cx="8294914" cy="5253136"/>
          </a:xfrm>
        </p:spPr>
        <p:txBody>
          <a:bodyPr>
            <a:noAutofit/>
          </a:bodyPr>
          <a:lstStyle/>
          <a:p>
            <a:pPr marL="0" indent="0" algn="just">
              <a:buNone/>
            </a:pPr>
            <a:r>
              <a:rPr lang="tr-TR" sz="2000" dirty="0" smtClean="0">
                <a:latin typeface="Times New Roman" panose="02020603050405020304" pitchFamily="18" charset="0"/>
                <a:cs typeface="Times New Roman" panose="02020603050405020304" pitchFamily="18" charset="0"/>
              </a:rPr>
              <a:t>Ülkemizde </a:t>
            </a:r>
            <a:r>
              <a:rPr lang="tr-TR" sz="2000" dirty="0" err="1">
                <a:latin typeface="Times New Roman" panose="02020603050405020304" pitchFamily="18" charset="0"/>
                <a:cs typeface="Times New Roman" panose="02020603050405020304" pitchFamily="18" charset="0"/>
              </a:rPr>
              <a:t>Stevia</a:t>
            </a:r>
            <a:r>
              <a:rPr lang="tr-TR" sz="2000" dirty="0">
                <a:latin typeface="Times New Roman" panose="02020603050405020304" pitchFamily="18" charset="0"/>
                <a:cs typeface="Times New Roman" panose="02020603050405020304" pitchFamily="18" charset="0"/>
              </a:rPr>
              <a:t> gen kaynaklarının geliştirilmesi, değişen koşullara daha kolay uyum sağlayan yeni </a:t>
            </a:r>
            <a:r>
              <a:rPr lang="tr-TR" sz="2000" dirty="0" err="1">
                <a:latin typeface="Times New Roman" panose="02020603050405020304" pitchFamily="18" charset="0"/>
                <a:cs typeface="Times New Roman" panose="02020603050405020304" pitchFamily="18" charset="0"/>
              </a:rPr>
              <a:t>genotiplerin</a:t>
            </a:r>
            <a:r>
              <a:rPr lang="tr-TR" sz="2000" dirty="0">
                <a:latin typeface="Times New Roman" panose="02020603050405020304" pitchFamily="18" charset="0"/>
                <a:cs typeface="Times New Roman" panose="02020603050405020304" pitchFamily="18" charset="0"/>
              </a:rPr>
              <a:t> ıslah programlarında yer alması ve geleceğe dönük ıslah hedeflerinin oluşturulması önem </a:t>
            </a:r>
            <a:r>
              <a:rPr lang="tr-TR" sz="2000" dirty="0" smtClean="0">
                <a:latin typeface="Times New Roman" panose="02020603050405020304" pitchFamily="18" charset="0"/>
                <a:cs typeface="Times New Roman" panose="02020603050405020304" pitchFamily="18" charset="0"/>
              </a:rPr>
              <a:t>arz etmektedir</a:t>
            </a:r>
            <a:r>
              <a:rPr lang="tr-TR" sz="2000" dirty="0">
                <a:latin typeface="Times New Roman" panose="02020603050405020304" pitchFamily="18" charset="0"/>
                <a:cs typeface="Times New Roman" panose="02020603050405020304" pitchFamily="18" charset="0"/>
              </a:rPr>
              <a:t>. Hipotezimiz </a:t>
            </a:r>
            <a:r>
              <a:rPr lang="tr-TR" sz="2000" dirty="0" err="1">
                <a:latin typeface="Times New Roman" panose="02020603050405020304" pitchFamily="18" charset="0"/>
                <a:cs typeface="Times New Roman" panose="02020603050405020304" pitchFamily="18" charset="0"/>
              </a:rPr>
              <a:t>Poliploidi</a:t>
            </a:r>
            <a:r>
              <a:rPr lang="tr-TR" sz="2000" dirty="0">
                <a:latin typeface="Times New Roman" panose="02020603050405020304" pitchFamily="18" charset="0"/>
                <a:cs typeface="Times New Roman" panose="02020603050405020304" pitchFamily="18" charset="0"/>
              </a:rPr>
              <a:t> ıslahı ile özellikle amaçlanan, pratik ve ekonomik </a:t>
            </a:r>
            <a:r>
              <a:rPr lang="tr-TR" sz="2000" dirty="0" smtClean="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kromozom katlama tekniklerinin geliştirilmesi üzerinedir. Çalışmamız hem tarımsal üretim açısından </a:t>
            </a:r>
            <a:r>
              <a:rPr lang="tr-TR" sz="2000" dirty="0" err="1">
                <a:latin typeface="Times New Roman" panose="02020603050405020304" pitchFamily="18" charset="0"/>
                <a:cs typeface="Times New Roman" panose="02020603050405020304" pitchFamily="18" charset="0"/>
              </a:rPr>
              <a:t>hemde</a:t>
            </a:r>
            <a:r>
              <a:rPr lang="tr-TR" sz="2000" dirty="0">
                <a:latin typeface="Times New Roman" panose="02020603050405020304" pitchFamily="18" charset="0"/>
                <a:cs typeface="Times New Roman" panose="02020603050405020304" pitchFamily="18" charset="0"/>
              </a:rPr>
              <a:t> sağlık teknolojisi açısından önemli bir </a:t>
            </a:r>
            <a:r>
              <a:rPr lang="tr-TR" sz="2000" dirty="0" smtClean="0">
                <a:latin typeface="Times New Roman" panose="02020603050405020304" pitchFamily="18" charset="0"/>
                <a:cs typeface="Times New Roman" panose="02020603050405020304" pitchFamily="18" charset="0"/>
              </a:rPr>
              <a:t>çalışmadır</a:t>
            </a:r>
            <a:r>
              <a:rPr lang="tr-TR" sz="2000" dirty="0" smtClean="0">
                <a:latin typeface="Times New Roman" panose="02020603050405020304" pitchFamily="18" charset="0"/>
                <a:cs typeface="Times New Roman" panose="02020603050405020304" pitchFamily="18" charset="0"/>
              </a:rPr>
              <a:t>.</a:t>
            </a:r>
          </a:p>
          <a:p>
            <a:pPr marL="0" indent="0" algn="just">
              <a:buNone/>
            </a:pPr>
            <a:r>
              <a:rPr lang="tr-TR" sz="2000" dirty="0">
                <a:latin typeface="Times New Roman" panose="02020603050405020304" pitchFamily="18" charset="0"/>
                <a:cs typeface="Times New Roman" panose="02020603050405020304" pitchFamily="18" charset="0"/>
              </a:rPr>
              <a:t>Yaptığımız bu çalışmalar Tıbbi ve Endüstriyel bakımdan önemli olan </a:t>
            </a:r>
            <a:r>
              <a:rPr lang="tr-TR" sz="2000" dirty="0" err="1">
                <a:latin typeface="Times New Roman" panose="02020603050405020304" pitchFamily="18" charset="0"/>
                <a:cs typeface="Times New Roman" panose="02020603050405020304" pitchFamily="18" charset="0"/>
              </a:rPr>
              <a:t>stevia</a:t>
            </a:r>
            <a:r>
              <a:rPr lang="tr-TR" sz="2000" dirty="0">
                <a:latin typeface="Times New Roman" panose="02020603050405020304" pitchFamily="18" charset="0"/>
                <a:cs typeface="Times New Roman" panose="02020603050405020304" pitchFamily="18" charset="0"/>
              </a:rPr>
              <a:t> bitkisinin üretiminde ülkemizin uluslararası rekabet gücünü arttırarak, üreticilerin birim alandan daha yüksek gelir elde etmesi sağlanmış olacaktır ayrıca, ülkemizde bitkiyi işleyecek olan tatlandırıcı sektörünün gelişmesine önemli katkı sağlanacaktır. Bu noktada, tüketicilerin ürünü daha uygun fiyatlarda temin edebileceği ve ürün tüketiminin yaygınlaşacağı göz önüne alınırsa halk sağlığının korunmasına da katkıda sağlanacaktır. </a:t>
            </a:r>
          </a:p>
          <a:p>
            <a:pPr marL="0" indent="0">
              <a:buNone/>
            </a:pPr>
            <a:endParaRPr lang="tr-TR" sz="2000" dirty="0">
              <a:latin typeface="Times New Roman" panose="02020603050405020304" pitchFamily="18" charset="0"/>
              <a:cs typeface="Times New Roman" panose="02020603050405020304" pitchFamily="18" charset="0"/>
            </a:endParaRPr>
          </a:p>
          <a:p>
            <a:pPr marL="0" indent="0">
              <a:buNone/>
            </a:pPr>
            <a:endParaRPr lang="tr-TR" sz="2000" dirty="0">
              <a:latin typeface="Times New Roman" panose="02020603050405020304" pitchFamily="18" charset="0"/>
              <a:cs typeface="Times New Roman" panose="02020603050405020304" pitchFamily="18" charset="0"/>
            </a:endParaRPr>
          </a:p>
          <a:p>
            <a:endParaRPr lang="tr-TR" sz="1400" dirty="0">
              <a:latin typeface="Times New Roman" panose="02020603050405020304" pitchFamily="18" charset="0"/>
              <a:cs typeface="Times New Roman" panose="02020603050405020304" pitchFamily="18" charset="0"/>
            </a:endParaRPr>
          </a:p>
          <a:p>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083356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03854"/>
            <a:ext cx="8229600" cy="5622310"/>
          </a:xfrm>
        </p:spPr>
        <p:txBody>
          <a:bodyPr>
            <a:normAutofit/>
          </a:bodyPr>
          <a:lstStyle/>
          <a:p>
            <a:pPr marL="0" indent="0" algn="just">
              <a:buNone/>
            </a:pPr>
            <a:r>
              <a:rPr lang="tr-TR" sz="2000" dirty="0">
                <a:latin typeface="Times New Roman" panose="02020603050405020304" pitchFamily="18" charset="0"/>
                <a:cs typeface="Times New Roman" panose="02020603050405020304" pitchFamily="18" charset="0"/>
              </a:rPr>
              <a:t>İncelediğimiz bilimsel kaynaklarda </a:t>
            </a:r>
            <a:r>
              <a:rPr lang="tr-TR" sz="2000" dirty="0" err="1">
                <a:latin typeface="Times New Roman" panose="02020603050405020304" pitchFamily="18" charset="0"/>
                <a:cs typeface="Times New Roman" panose="02020603050405020304" pitchFamily="18" charset="0"/>
              </a:rPr>
              <a:t>poliploid</a:t>
            </a:r>
            <a:r>
              <a:rPr lang="tr-TR" sz="2000" dirty="0">
                <a:latin typeface="Times New Roman" panose="02020603050405020304" pitchFamily="18" charset="0"/>
                <a:cs typeface="Times New Roman" panose="02020603050405020304" pitchFamily="18" charset="0"/>
              </a:rPr>
              <a:t> bitkileri ayırt edebilmek için kullanılan en iyi yöntem </a:t>
            </a:r>
            <a:r>
              <a:rPr lang="tr-TR" sz="2000" dirty="0" err="1">
                <a:latin typeface="Times New Roman" panose="02020603050405020304" pitchFamily="18" charset="0"/>
                <a:cs typeface="Times New Roman" panose="02020603050405020304" pitchFamily="18" charset="0"/>
              </a:rPr>
              <a:t>flow</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sitometri</a:t>
            </a:r>
            <a:r>
              <a:rPr lang="tr-TR" sz="2000" dirty="0">
                <a:latin typeface="Times New Roman" panose="02020603050405020304" pitchFamily="18" charset="0"/>
                <a:cs typeface="Times New Roman" panose="02020603050405020304" pitchFamily="18" charset="0"/>
              </a:rPr>
              <a:t> cihazı ile kromozom </a:t>
            </a:r>
            <a:r>
              <a:rPr lang="tr-TR" sz="2000" dirty="0" err="1">
                <a:latin typeface="Times New Roman" panose="02020603050405020304" pitchFamily="18" charset="0"/>
                <a:cs typeface="Times New Roman" panose="02020603050405020304" pitchFamily="18" charset="0"/>
              </a:rPr>
              <a:t>anamolilerini</a:t>
            </a:r>
            <a:r>
              <a:rPr lang="tr-TR" sz="2000" dirty="0">
                <a:latin typeface="Times New Roman" panose="02020603050405020304" pitchFamily="18" charset="0"/>
                <a:cs typeface="Times New Roman" panose="02020603050405020304" pitchFamily="18" charset="0"/>
              </a:rPr>
              <a:t> tespit ederek belirlenmesidir. Bizler </a:t>
            </a:r>
            <a:r>
              <a:rPr lang="tr-TR" sz="2000" dirty="0" err="1">
                <a:latin typeface="Times New Roman" panose="02020603050405020304" pitchFamily="18" charset="0"/>
                <a:cs typeface="Times New Roman" panose="02020603050405020304" pitchFamily="18" charset="0"/>
              </a:rPr>
              <a:t>poliploidi</a:t>
            </a:r>
            <a:r>
              <a:rPr lang="tr-TR" sz="2000" dirty="0">
                <a:latin typeface="Times New Roman" panose="02020603050405020304" pitchFamily="18" charset="0"/>
                <a:cs typeface="Times New Roman" panose="02020603050405020304" pitchFamily="18" charset="0"/>
              </a:rPr>
              <a:t> bitkilerimizi; yaprak morfolojileri ve </a:t>
            </a:r>
            <a:r>
              <a:rPr lang="tr-TR" sz="2000" dirty="0" err="1">
                <a:latin typeface="Times New Roman" panose="02020603050405020304" pitchFamily="18" charset="0"/>
                <a:cs typeface="Times New Roman" panose="02020603050405020304" pitchFamily="18" charset="0"/>
              </a:rPr>
              <a:t>asetokarmen</a:t>
            </a:r>
            <a:r>
              <a:rPr lang="tr-TR" sz="2000" dirty="0">
                <a:latin typeface="Times New Roman" panose="02020603050405020304" pitchFamily="18" charset="0"/>
                <a:cs typeface="Times New Roman" panose="02020603050405020304" pitchFamily="18" charset="0"/>
              </a:rPr>
              <a:t> ile ezme kök boyaması yaparak tespit etmeye çalıştık. Daha sonraki çalışmalarda </a:t>
            </a:r>
            <a:r>
              <a:rPr lang="tr-TR" sz="2000" dirty="0" err="1">
                <a:latin typeface="Times New Roman" panose="02020603050405020304" pitchFamily="18" charset="0"/>
                <a:cs typeface="Times New Roman" panose="02020603050405020304" pitchFamily="18" charset="0"/>
              </a:rPr>
              <a:t>Flow</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sitometri</a:t>
            </a:r>
            <a:r>
              <a:rPr lang="tr-TR" sz="2000" dirty="0">
                <a:latin typeface="Times New Roman" panose="02020603050405020304" pitchFamily="18" charset="0"/>
                <a:cs typeface="Times New Roman" panose="02020603050405020304" pitchFamily="18" charset="0"/>
              </a:rPr>
              <a:t> cihazını kullanarak </a:t>
            </a:r>
            <a:r>
              <a:rPr lang="tr-TR" sz="2000" dirty="0" err="1">
                <a:latin typeface="Times New Roman" panose="02020603050405020304" pitchFamily="18" charset="0"/>
                <a:cs typeface="Times New Roman" panose="02020603050405020304" pitchFamily="18" charset="0"/>
              </a:rPr>
              <a:t>poliploid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stevia</a:t>
            </a:r>
            <a:r>
              <a:rPr lang="tr-TR" sz="2000" dirty="0">
                <a:latin typeface="Times New Roman" panose="02020603050405020304" pitchFamily="18" charset="0"/>
                <a:cs typeface="Times New Roman" panose="02020603050405020304" pitchFamily="18" charset="0"/>
              </a:rPr>
              <a:t> bitkilerinin tespit edilmesi için kromozom sayımı yapılması bundan sonraki yapılacak çalışmalar için ilk önerilerimiz arasında yer almaktadır. </a:t>
            </a:r>
            <a:r>
              <a:rPr lang="tr-TR" sz="2000" dirty="0" smtClean="0">
                <a:latin typeface="Times New Roman" panose="02020603050405020304" pitchFamily="18" charset="0"/>
                <a:cs typeface="Times New Roman" panose="02020603050405020304" pitchFamily="18" charset="0"/>
              </a:rPr>
              <a:t>Gelecekte HPLC cihazı ile </a:t>
            </a:r>
            <a:r>
              <a:rPr lang="tr-TR" sz="2000" dirty="0" err="1" smtClean="0">
                <a:latin typeface="Times New Roman" panose="02020603050405020304" pitchFamily="18" charset="0"/>
                <a:cs typeface="Times New Roman" panose="02020603050405020304" pitchFamily="18" charset="0"/>
              </a:rPr>
              <a:t>stevia</a:t>
            </a:r>
            <a:r>
              <a:rPr lang="tr-TR" sz="2000" dirty="0" smtClean="0">
                <a:latin typeface="Times New Roman" panose="02020603050405020304" pitchFamily="18" charset="0"/>
                <a:cs typeface="Times New Roman" panose="02020603050405020304" pitchFamily="18" charset="0"/>
              </a:rPr>
              <a:t> içindeki </a:t>
            </a:r>
            <a:r>
              <a:rPr lang="tr-TR" sz="2000" dirty="0" err="1" smtClean="0">
                <a:latin typeface="Times New Roman" panose="02020603050405020304" pitchFamily="18" charset="0"/>
                <a:cs typeface="Times New Roman" panose="02020603050405020304" pitchFamily="18" charset="0"/>
              </a:rPr>
              <a:t>steviol</a:t>
            </a:r>
            <a:r>
              <a:rPr lang="tr-TR" sz="2000" dirty="0" smtClean="0">
                <a:latin typeface="Times New Roman" panose="02020603050405020304" pitchFamily="18" charset="0"/>
                <a:cs typeface="Times New Roman" panose="02020603050405020304" pitchFamily="18" charset="0"/>
              </a:rPr>
              <a:t> glikozit miktarını ölçerek </a:t>
            </a:r>
            <a:r>
              <a:rPr lang="tr-TR" sz="2000" dirty="0" err="1" smtClean="0">
                <a:latin typeface="Times New Roman" panose="02020603050405020304" pitchFamily="18" charset="0"/>
                <a:cs typeface="Times New Roman" panose="02020603050405020304" pitchFamily="18" charset="0"/>
              </a:rPr>
              <a:t>poliploid</a:t>
            </a:r>
            <a:r>
              <a:rPr lang="tr-TR" sz="2000" dirty="0" smtClean="0">
                <a:latin typeface="Times New Roman" panose="02020603050405020304" pitchFamily="18" charset="0"/>
                <a:cs typeface="Times New Roman" panose="02020603050405020304" pitchFamily="18" charset="0"/>
              </a:rPr>
              <a:t> </a:t>
            </a:r>
            <a:r>
              <a:rPr lang="tr-TR" sz="2000" dirty="0" err="1" smtClean="0">
                <a:latin typeface="Times New Roman" panose="02020603050405020304" pitchFamily="18" charset="0"/>
                <a:cs typeface="Times New Roman" panose="02020603050405020304" pitchFamily="18" charset="0"/>
              </a:rPr>
              <a:t>steviadaki</a:t>
            </a:r>
            <a:r>
              <a:rPr lang="tr-TR" sz="2000" dirty="0" smtClean="0">
                <a:latin typeface="Times New Roman" panose="02020603050405020304" pitchFamily="18" charset="0"/>
                <a:cs typeface="Times New Roman" panose="02020603050405020304" pitchFamily="18" charset="0"/>
              </a:rPr>
              <a:t> şeker miktarının değişimini de gözlemlemeyi hedeflemekteyiz.</a:t>
            </a:r>
            <a:endParaRPr lang="tr-TR" sz="2000" dirty="0">
              <a:latin typeface="Times New Roman" panose="02020603050405020304" pitchFamily="18" charset="0"/>
              <a:cs typeface="Times New Roman" panose="02020603050405020304" pitchFamily="18" charset="0"/>
            </a:endParaRPr>
          </a:p>
          <a:p>
            <a:endParaRPr lang="tr-TR" dirty="0"/>
          </a:p>
          <a:p>
            <a:endParaRPr lang="tr-TR" dirty="0"/>
          </a:p>
        </p:txBody>
      </p:sp>
      <p:pic>
        <p:nvPicPr>
          <p:cNvPr id="2" name="Resim 1"/>
          <p:cNvPicPr>
            <a:picLocks noChangeAspect="1"/>
          </p:cNvPicPr>
          <p:nvPr/>
        </p:nvPicPr>
        <p:blipFill>
          <a:blip r:embed="rId2"/>
          <a:stretch>
            <a:fillRect/>
          </a:stretch>
        </p:blipFill>
        <p:spPr>
          <a:xfrm>
            <a:off x="5130993" y="4003189"/>
            <a:ext cx="2946726" cy="2211357"/>
          </a:xfrm>
          <a:prstGeom prst="rect">
            <a:avLst/>
          </a:prstGeom>
        </p:spPr>
      </p:pic>
      <p:pic>
        <p:nvPicPr>
          <p:cNvPr id="4" name="Resim 3"/>
          <p:cNvPicPr>
            <a:picLocks noChangeAspect="1"/>
          </p:cNvPicPr>
          <p:nvPr/>
        </p:nvPicPr>
        <p:blipFill>
          <a:blip r:embed="rId3"/>
          <a:stretch>
            <a:fillRect/>
          </a:stretch>
        </p:blipFill>
        <p:spPr>
          <a:xfrm>
            <a:off x="1104209" y="4003189"/>
            <a:ext cx="1620330" cy="2211357"/>
          </a:xfrm>
          <a:prstGeom prst="rect">
            <a:avLst/>
          </a:prstGeom>
        </p:spPr>
      </p:pic>
      <p:pic>
        <p:nvPicPr>
          <p:cNvPr id="5" name="Resim 4"/>
          <p:cNvPicPr>
            <a:picLocks noChangeAspect="1"/>
          </p:cNvPicPr>
          <p:nvPr/>
        </p:nvPicPr>
        <p:blipFill>
          <a:blip r:embed="rId4"/>
          <a:stretch>
            <a:fillRect/>
          </a:stretch>
        </p:blipFill>
        <p:spPr>
          <a:xfrm>
            <a:off x="3154639" y="4003189"/>
            <a:ext cx="1546254" cy="2211355"/>
          </a:xfrm>
          <a:prstGeom prst="rect">
            <a:avLst/>
          </a:prstGeom>
        </p:spPr>
      </p:pic>
    </p:spTree>
    <p:extLst>
      <p:ext uri="{BB962C8B-B14F-4D97-AF65-F5344CB8AC3E}">
        <p14:creationId xmlns:p14="http://schemas.microsoft.com/office/powerpoint/2010/main" val="268046808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dirty="0" smtClean="0">
                <a:latin typeface="Times New Roman" panose="02020603050405020304" pitchFamily="18" charset="0"/>
                <a:cs typeface="Times New Roman" panose="02020603050405020304" pitchFamily="18" charset="0"/>
              </a:rPr>
              <a:t>Kaynakça</a:t>
            </a:r>
            <a:endParaRPr lang="tr-TR" sz="4000" dirty="0">
              <a:latin typeface="Times New Roman" panose="02020603050405020304" pitchFamily="18" charset="0"/>
              <a:cs typeface="Times New Roman" panose="02020603050405020304" pitchFamily="18" charset="0"/>
            </a:endParaRPr>
          </a:p>
        </p:txBody>
      </p:sp>
      <p:pic>
        <p:nvPicPr>
          <p:cNvPr id="5" name="İçerik Yer Tutucusu 4"/>
          <p:cNvPicPr>
            <a:picLocks noGrp="1" noChangeAspect="1"/>
          </p:cNvPicPr>
          <p:nvPr>
            <p:ph idx="1"/>
          </p:nvPr>
        </p:nvPicPr>
        <p:blipFill>
          <a:blip r:embed="rId2"/>
          <a:stretch>
            <a:fillRect/>
          </a:stretch>
        </p:blipFill>
        <p:spPr>
          <a:xfrm>
            <a:off x="351121" y="1324332"/>
            <a:ext cx="4118038" cy="3854158"/>
          </a:xfrm>
          <a:prstGeom prst="rect">
            <a:avLst/>
          </a:prstGeom>
        </p:spPr>
      </p:pic>
      <p:pic>
        <p:nvPicPr>
          <p:cNvPr id="6" name="Resim 5"/>
          <p:cNvPicPr>
            <a:picLocks noChangeAspect="1"/>
          </p:cNvPicPr>
          <p:nvPr/>
        </p:nvPicPr>
        <p:blipFill>
          <a:blip r:embed="rId3"/>
          <a:stretch>
            <a:fillRect/>
          </a:stretch>
        </p:blipFill>
        <p:spPr>
          <a:xfrm>
            <a:off x="4730417" y="1222310"/>
            <a:ext cx="3695125" cy="5317002"/>
          </a:xfrm>
          <a:prstGeom prst="rect">
            <a:avLst/>
          </a:prstGeom>
        </p:spPr>
      </p:pic>
    </p:spTree>
    <p:extLst>
      <p:ext uri="{BB962C8B-B14F-4D97-AF65-F5344CB8AC3E}">
        <p14:creationId xmlns:p14="http://schemas.microsoft.com/office/powerpoint/2010/main" val="132508492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6571" y="4846638"/>
            <a:ext cx="8714792" cy="1143000"/>
          </a:xfrm>
        </p:spPr>
        <p:txBody>
          <a:bodyPr>
            <a:normAutofit/>
          </a:bodyPr>
          <a:lstStyle/>
          <a:p>
            <a:r>
              <a:rPr lang="tr-TR" sz="3600" dirty="0" smtClean="0"/>
              <a:t>Beni Dinlediğiniz İçin TEŞEKKÜR EDERİM…</a:t>
            </a:r>
            <a:endParaRPr lang="tr-TR" sz="3600" dirty="0"/>
          </a:p>
        </p:txBody>
      </p:sp>
      <p:pic>
        <p:nvPicPr>
          <p:cNvPr id="4" name="İçerik Yer Tutucusu 3"/>
          <p:cNvPicPr>
            <a:picLocks noGrp="1" noChangeAspect="1"/>
          </p:cNvPicPr>
          <p:nvPr>
            <p:ph idx="1"/>
          </p:nvPr>
        </p:nvPicPr>
        <p:blipFill>
          <a:blip r:embed="rId2"/>
          <a:stretch>
            <a:fillRect/>
          </a:stretch>
        </p:blipFill>
        <p:spPr>
          <a:xfrm>
            <a:off x="2250802" y="260884"/>
            <a:ext cx="4620270" cy="4363059"/>
          </a:xfrm>
          <a:prstGeom prst="rect">
            <a:avLst/>
          </a:prstGeom>
        </p:spPr>
      </p:pic>
    </p:spTree>
    <p:extLst>
      <p:ext uri="{BB962C8B-B14F-4D97-AF65-F5344CB8AC3E}">
        <p14:creationId xmlns:p14="http://schemas.microsoft.com/office/powerpoint/2010/main" val="376965179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1135" y="21626"/>
            <a:ext cx="8229600" cy="5734277"/>
          </a:xfrm>
        </p:spPr>
        <p:txBody>
          <a:bodyPr>
            <a:normAutofit/>
          </a:bodyPr>
          <a:lstStyle/>
          <a:p>
            <a:pPr marL="0" indent="0" algn="just">
              <a:buNone/>
            </a:pPr>
            <a:endParaRPr lang="tr-TR" sz="2400" dirty="0" smtClean="0">
              <a:latin typeface="Times New Roman" panose="02020603050405020304" pitchFamily="18" charset="0"/>
              <a:cs typeface="Times New Roman" panose="02020603050405020304" pitchFamily="18" charset="0"/>
            </a:endParaRPr>
          </a:p>
          <a:p>
            <a:pPr marL="0" indent="0" algn="just">
              <a:buNone/>
            </a:pPr>
            <a:r>
              <a:rPr lang="tr-TR" sz="2400" dirty="0" smtClean="0">
                <a:latin typeface="Times New Roman" panose="02020603050405020304" pitchFamily="18" charset="0"/>
                <a:cs typeface="Times New Roman" panose="02020603050405020304" pitchFamily="18" charset="0"/>
              </a:rPr>
              <a:t>Günlük </a:t>
            </a:r>
            <a:r>
              <a:rPr lang="tr-TR" sz="2400" dirty="0">
                <a:latin typeface="Times New Roman" panose="02020603050405020304" pitchFamily="18" charset="0"/>
                <a:cs typeface="Times New Roman" panose="02020603050405020304" pitchFamily="18" charset="0"/>
              </a:rPr>
              <a:t>yaşamda artan stres koşulları, hareketsiz yaşam gibi daha birçok faktör önemli sağlık problemlerinden </a:t>
            </a:r>
            <a:r>
              <a:rPr lang="tr-TR" sz="2400" dirty="0" err="1">
                <a:latin typeface="Times New Roman" panose="02020603050405020304" pitchFamily="18" charset="0"/>
                <a:cs typeface="Times New Roman" panose="02020603050405020304" pitchFamily="18" charset="0"/>
              </a:rPr>
              <a:t>obezite</a:t>
            </a:r>
            <a:r>
              <a:rPr lang="tr-TR" sz="2400" dirty="0">
                <a:latin typeface="Times New Roman" panose="02020603050405020304" pitchFamily="18" charset="0"/>
                <a:cs typeface="Times New Roman" panose="02020603050405020304" pitchFamily="18" charset="0"/>
              </a:rPr>
              <a:t> ve diyabete sebep olmaktadır. Diyabet, pankreasın yeterli miktarda insülin üretmemesi ya da ürettiği insülini etkili bir şekilde kullanamaması durumunda gelişen ve ömür boyu süren bir hastalıktır. Yani kişi yediği besinlerden kana geçen şekeri kullanamaz ve kan şekeri yükselir. </a:t>
            </a:r>
            <a:r>
              <a:rPr lang="tr-TR" sz="2400" dirty="0" smtClean="0">
                <a:latin typeface="Times New Roman" panose="02020603050405020304" pitchFamily="18" charset="0"/>
                <a:cs typeface="Times New Roman" panose="02020603050405020304" pitchFamily="18" charset="0"/>
              </a:rPr>
              <a:t>Dünya </a:t>
            </a:r>
            <a:r>
              <a:rPr lang="tr-TR" sz="2400" dirty="0">
                <a:latin typeface="Times New Roman" panose="02020603050405020304" pitchFamily="18" charset="0"/>
                <a:cs typeface="Times New Roman" panose="02020603050405020304" pitchFamily="18" charset="0"/>
              </a:rPr>
              <a:t>sağlık örgütüne göre diyabet, 2000 yılından bu yana %70 gibi önemli bir yüzdelik artışla ilk 10 ölüm nedenleri arasına girmiştir. Bu sebeple insanlar şekersiz gıdalara yönelmiş ve böylece tatlandırıcılara olan ilgi artmıştır. </a:t>
            </a:r>
          </a:p>
        </p:txBody>
      </p:sp>
      <p:pic>
        <p:nvPicPr>
          <p:cNvPr id="6" name="Resim 5"/>
          <p:cNvPicPr>
            <a:picLocks noChangeAspect="1"/>
          </p:cNvPicPr>
          <p:nvPr/>
        </p:nvPicPr>
        <p:blipFill>
          <a:blip r:embed="rId2"/>
          <a:stretch>
            <a:fillRect/>
          </a:stretch>
        </p:blipFill>
        <p:spPr>
          <a:xfrm>
            <a:off x="5327781" y="4803622"/>
            <a:ext cx="2827174" cy="1735570"/>
          </a:xfrm>
          <a:prstGeom prst="rect">
            <a:avLst/>
          </a:prstGeom>
        </p:spPr>
      </p:pic>
      <p:pic>
        <p:nvPicPr>
          <p:cNvPr id="7" name="Resim 6"/>
          <p:cNvPicPr>
            <a:picLocks noChangeAspect="1"/>
          </p:cNvPicPr>
          <p:nvPr/>
        </p:nvPicPr>
        <p:blipFill>
          <a:blip r:embed="rId3"/>
          <a:stretch>
            <a:fillRect/>
          </a:stretch>
        </p:blipFill>
        <p:spPr>
          <a:xfrm>
            <a:off x="1150413" y="4807066"/>
            <a:ext cx="3421588" cy="1732126"/>
          </a:xfrm>
          <a:prstGeom prst="rect">
            <a:avLst/>
          </a:prstGeom>
        </p:spPr>
      </p:pic>
    </p:spTree>
    <p:extLst>
      <p:ext uri="{BB962C8B-B14F-4D97-AF65-F5344CB8AC3E}">
        <p14:creationId xmlns:p14="http://schemas.microsoft.com/office/powerpoint/2010/main" val="49838639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199" y="373224"/>
            <a:ext cx="8397551" cy="5626359"/>
          </a:xfrm>
        </p:spPr>
        <p:txBody>
          <a:bodyPr>
            <a:normAutofit/>
          </a:bodyPr>
          <a:lstStyle/>
          <a:p>
            <a:pPr marL="0" indent="0" algn="just">
              <a:buNone/>
            </a:pPr>
            <a:r>
              <a:rPr lang="tr-TR" sz="2400" dirty="0" smtClean="0">
                <a:solidFill>
                  <a:prstClr val="black"/>
                </a:solidFill>
                <a:latin typeface="Times New Roman" panose="02020603050405020304" pitchFamily="18" charset="0"/>
                <a:cs typeface="Times New Roman" panose="02020603050405020304" pitchFamily="18" charset="0"/>
              </a:rPr>
              <a:t>Ancak </a:t>
            </a:r>
            <a:r>
              <a:rPr lang="tr-TR" sz="2400" dirty="0">
                <a:solidFill>
                  <a:prstClr val="black"/>
                </a:solidFill>
                <a:latin typeface="Times New Roman" panose="02020603050405020304" pitchFamily="18" charset="0"/>
                <a:cs typeface="Times New Roman" panose="02020603050405020304" pitchFamily="18" charset="0"/>
              </a:rPr>
              <a:t>uzun süreli tatlandırıcı tüketiminin yeme isteğini artırdığı, iştah metabolizmasını etkilediği ve insülin direncine sebep olması gibi bazı olumsuz etkileri bulunmaktadır Bundan dolayı doğal içerikli tatlandırıcılara yönelim daha fazla olmaktadır. Doğal tatlandırıcılar genellikle bitki veya bitki köklerinden elde edilip </a:t>
            </a:r>
            <a:r>
              <a:rPr lang="tr-TR" sz="2400" dirty="0" smtClean="0">
                <a:solidFill>
                  <a:prstClr val="black"/>
                </a:solidFill>
                <a:latin typeface="Times New Roman" panose="02020603050405020304" pitchFamily="18" charset="0"/>
                <a:cs typeface="Times New Roman" panose="02020603050405020304" pitchFamily="18" charset="0"/>
              </a:rPr>
              <a:t>saflaştırılmaktadır. Yaygın </a:t>
            </a:r>
            <a:r>
              <a:rPr lang="tr-TR" sz="2400" dirty="0">
                <a:solidFill>
                  <a:prstClr val="black"/>
                </a:solidFill>
                <a:latin typeface="Times New Roman" panose="02020603050405020304" pitchFamily="18" charset="0"/>
                <a:cs typeface="Times New Roman" panose="02020603050405020304" pitchFamily="18" charset="0"/>
              </a:rPr>
              <a:t>olarak kullanılan doğal tatlandırıcılar </a:t>
            </a:r>
            <a:r>
              <a:rPr lang="tr-TR" sz="2400" dirty="0" smtClean="0">
                <a:solidFill>
                  <a:prstClr val="black"/>
                </a:solidFill>
                <a:latin typeface="Times New Roman" panose="02020603050405020304" pitchFamily="18" charset="0"/>
                <a:cs typeface="Times New Roman" panose="02020603050405020304" pitchFamily="18" charset="0"/>
              </a:rPr>
              <a:t>Bal</a:t>
            </a:r>
            <a:r>
              <a:rPr lang="tr-TR" sz="2400" dirty="0">
                <a:solidFill>
                  <a:prstClr val="black"/>
                </a:solidFill>
                <a:latin typeface="Times New Roman" panose="02020603050405020304" pitchFamily="18" charset="0"/>
                <a:cs typeface="Times New Roman" panose="02020603050405020304" pitchFamily="18" charset="0"/>
              </a:rPr>
              <a:t>, </a:t>
            </a:r>
            <a:r>
              <a:rPr lang="tr-TR" sz="2400" dirty="0" err="1" smtClean="0">
                <a:solidFill>
                  <a:prstClr val="black"/>
                </a:solidFill>
                <a:latin typeface="Times New Roman" panose="02020603050405020304" pitchFamily="18" charset="0"/>
                <a:cs typeface="Times New Roman" panose="02020603050405020304" pitchFamily="18" charset="0"/>
              </a:rPr>
              <a:t>Stevia</a:t>
            </a:r>
            <a:r>
              <a:rPr lang="tr-TR" sz="2400" dirty="0">
                <a:solidFill>
                  <a:prstClr val="black"/>
                </a:solidFill>
                <a:latin typeface="Times New Roman" panose="02020603050405020304" pitchFamily="18" charset="0"/>
                <a:cs typeface="Times New Roman" panose="02020603050405020304" pitchFamily="18" charset="0"/>
              </a:rPr>
              <a:t>, </a:t>
            </a:r>
            <a:r>
              <a:rPr lang="tr-TR" sz="2400" dirty="0" err="1" smtClean="0">
                <a:solidFill>
                  <a:prstClr val="black"/>
                </a:solidFill>
                <a:latin typeface="Times New Roman" panose="02020603050405020304" pitchFamily="18" charset="0"/>
                <a:cs typeface="Times New Roman" panose="02020603050405020304" pitchFamily="18" charset="0"/>
              </a:rPr>
              <a:t>Agave</a:t>
            </a:r>
            <a:r>
              <a:rPr lang="tr-TR" sz="2400" dirty="0" smtClean="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şurubu, </a:t>
            </a:r>
            <a:r>
              <a:rPr lang="tr-TR" sz="2400" dirty="0" smtClean="0">
                <a:solidFill>
                  <a:prstClr val="black"/>
                </a:solidFill>
                <a:latin typeface="Times New Roman" panose="02020603050405020304" pitchFamily="18" charset="0"/>
                <a:cs typeface="Times New Roman" panose="02020603050405020304" pitchFamily="18" charset="0"/>
              </a:rPr>
              <a:t>Akçaağaç </a:t>
            </a:r>
            <a:r>
              <a:rPr lang="tr-TR" sz="2400" dirty="0">
                <a:solidFill>
                  <a:prstClr val="black"/>
                </a:solidFill>
                <a:latin typeface="Times New Roman" panose="02020603050405020304" pitchFamily="18" charset="0"/>
                <a:cs typeface="Times New Roman" panose="02020603050405020304" pitchFamily="18" charset="0"/>
              </a:rPr>
              <a:t>şurubu ve </a:t>
            </a:r>
            <a:r>
              <a:rPr lang="tr-TR" sz="2400" dirty="0" smtClean="0">
                <a:solidFill>
                  <a:prstClr val="black"/>
                </a:solidFill>
                <a:latin typeface="Times New Roman" panose="02020603050405020304" pitchFamily="18" charset="0"/>
                <a:cs typeface="Times New Roman" panose="02020603050405020304" pitchFamily="18" charset="0"/>
              </a:rPr>
              <a:t>Hindistan </a:t>
            </a:r>
            <a:r>
              <a:rPr lang="tr-TR" sz="2400" dirty="0">
                <a:solidFill>
                  <a:prstClr val="black"/>
                </a:solidFill>
                <a:latin typeface="Times New Roman" panose="02020603050405020304" pitchFamily="18" charset="0"/>
                <a:cs typeface="Times New Roman" panose="02020603050405020304" pitchFamily="18" charset="0"/>
              </a:rPr>
              <a:t>cevizi şekeri olarak </a:t>
            </a:r>
            <a:r>
              <a:rPr lang="tr-TR" sz="2400" dirty="0" err="1">
                <a:solidFill>
                  <a:prstClr val="black"/>
                </a:solidFill>
                <a:latin typeface="Times New Roman" panose="02020603050405020304" pitchFamily="18" charset="0"/>
                <a:cs typeface="Times New Roman" panose="02020603050405020304" pitchFamily="18" charset="0"/>
              </a:rPr>
              <a:t>çeşitlendirebilinir</a:t>
            </a:r>
            <a:r>
              <a:rPr lang="tr-TR" sz="2400" dirty="0" smtClean="0">
                <a:solidFill>
                  <a:prstClr val="black"/>
                </a:solidFill>
                <a:latin typeface="Times New Roman" panose="02020603050405020304" pitchFamily="18" charset="0"/>
                <a:cs typeface="Times New Roman" panose="02020603050405020304" pitchFamily="18" charset="0"/>
              </a:rPr>
              <a:t>.</a:t>
            </a:r>
          </a:p>
          <a:p>
            <a:pPr marL="0" indent="0" algn="just">
              <a:buNone/>
            </a:pPr>
            <a:endParaRPr lang="tr-TR" sz="2400" dirty="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400" dirty="0" smtClean="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400" dirty="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400" dirty="0" smtClean="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400" dirty="0">
              <a:solidFill>
                <a:prstClr val="black"/>
              </a:solidFill>
              <a:latin typeface="Times New Roman" panose="02020603050405020304" pitchFamily="18" charset="0"/>
              <a:cs typeface="Times New Roman" panose="02020603050405020304" pitchFamily="18" charset="0"/>
            </a:endParaRPr>
          </a:p>
          <a:p>
            <a:pPr marL="0" indent="0" algn="just">
              <a:buNone/>
            </a:pPr>
            <a:r>
              <a:rPr lang="tr-TR" sz="2000" dirty="0" smtClean="0">
                <a:solidFill>
                  <a:prstClr val="black"/>
                </a:solidFill>
                <a:latin typeface="Times New Roman" panose="02020603050405020304" pitchFamily="18" charset="0"/>
                <a:cs typeface="Times New Roman" panose="02020603050405020304" pitchFamily="18" charset="0"/>
              </a:rPr>
              <a:t>Akçaağaç Şurubu      </a:t>
            </a:r>
            <a:r>
              <a:rPr lang="tr-TR" sz="2000" dirty="0" err="1" smtClean="0">
                <a:solidFill>
                  <a:prstClr val="black"/>
                </a:solidFill>
                <a:latin typeface="Times New Roman" panose="02020603050405020304" pitchFamily="18" charset="0"/>
                <a:cs typeface="Times New Roman" panose="02020603050405020304" pitchFamily="18" charset="0"/>
              </a:rPr>
              <a:t>Agave</a:t>
            </a:r>
            <a:r>
              <a:rPr lang="tr-TR" sz="2000" dirty="0" smtClean="0">
                <a:solidFill>
                  <a:prstClr val="black"/>
                </a:solidFill>
                <a:latin typeface="Times New Roman" panose="02020603050405020304" pitchFamily="18" charset="0"/>
                <a:cs typeface="Times New Roman" panose="02020603050405020304" pitchFamily="18" charset="0"/>
              </a:rPr>
              <a:t> Şurubu              </a:t>
            </a:r>
            <a:r>
              <a:rPr lang="tr-TR" sz="2000" dirty="0" err="1" smtClean="0">
                <a:solidFill>
                  <a:prstClr val="black"/>
                </a:solidFill>
                <a:latin typeface="Times New Roman" panose="02020603050405020304" pitchFamily="18" charset="0"/>
                <a:cs typeface="Times New Roman" panose="02020603050405020304" pitchFamily="18" charset="0"/>
              </a:rPr>
              <a:t>Stevia</a:t>
            </a:r>
            <a:r>
              <a:rPr lang="tr-TR" sz="2000" dirty="0" smtClean="0">
                <a:solidFill>
                  <a:prstClr val="black"/>
                </a:solidFill>
                <a:latin typeface="Times New Roman" panose="02020603050405020304" pitchFamily="18" charset="0"/>
                <a:cs typeface="Times New Roman" panose="02020603050405020304" pitchFamily="18" charset="0"/>
              </a:rPr>
              <a:t> Bitkisi       </a:t>
            </a:r>
            <a:r>
              <a:rPr lang="tr-TR" sz="2000" dirty="0" err="1" smtClean="0">
                <a:solidFill>
                  <a:prstClr val="black"/>
                </a:solidFill>
                <a:latin typeface="Times New Roman" panose="02020603050405020304" pitchFamily="18" charset="0"/>
                <a:cs typeface="Times New Roman" panose="02020603050405020304" pitchFamily="18" charset="0"/>
              </a:rPr>
              <a:t>H.cevizi</a:t>
            </a:r>
            <a:r>
              <a:rPr lang="tr-TR" sz="2000" dirty="0" smtClean="0">
                <a:solidFill>
                  <a:prstClr val="black"/>
                </a:solidFill>
                <a:latin typeface="Times New Roman" panose="02020603050405020304" pitchFamily="18" charset="0"/>
                <a:cs typeface="Times New Roman" panose="02020603050405020304" pitchFamily="18" charset="0"/>
              </a:rPr>
              <a:t> Şekeri</a:t>
            </a:r>
            <a:endParaRPr lang="tr-TR" dirty="0"/>
          </a:p>
        </p:txBody>
      </p:sp>
      <p:pic>
        <p:nvPicPr>
          <p:cNvPr id="5" name="Resim 4"/>
          <p:cNvPicPr>
            <a:picLocks noChangeAspect="1"/>
          </p:cNvPicPr>
          <p:nvPr/>
        </p:nvPicPr>
        <p:blipFill>
          <a:blip r:embed="rId2"/>
          <a:stretch>
            <a:fillRect/>
          </a:stretch>
        </p:blipFill>
        <p:spPr>
          <a:xfrm>
            <a:off x="2464330" y="3827936"/>
            <a:ext cx="2182314" cy="1576082"/>
          </a:xfrm>
          <a:prstGeom prst="rect">
            <a:avLst/>
          </a:prstGeom>
        </p:spPr>
      </p:pic>
      <p:pic>
        <p:nvPicPr>
          <p:cNvPr id="6" name="Resim 5"/>
          <p:cNvPicPr>
            <a:picLocks noChangeAspect="1"/>
          </p:cNvPicPr>
          <p:nvPr/>
        </p:nvPicPr>
        <p:blipFill>
          <a:blip r:embed="rId3"/>
          <a:stretch>
            <a:fillRect/>
          </a:stretch>
        </p:blipFill>
        <p:spPr>
          <a:xfrm>
            <a:off x="4655974" y="3844593"/>
            <a:ext cx="1933686" cy="1559425"/>
          </a:xfrm>
          <a:prstGeom prst="rect">
            <a:avLst/>
          </a:prstGeom>
        </p:spPr>
      </p:pic>
      <p:pic>
        <p:nvPicPr>
          <p:cNvPr id="7" name="Resim 6"/>
          <p:cNvPicPr>
            <a:picLocks noChangeAspect="1"/>
          </p:cNvPicPr>
          <p:nvPr/>
        </p:nvPicPr>
        <p:blipFill>
          <a:blip r:embed="rId4"/>
          <a:stretch>
            <a:fillRect/>
          </a:stretch>
        </p:blipFill>
        <p:spPr>
          <a:xfrm>
            <a:off x="6653775" y="3883830"/>
            <a:ext cx="2133728" cy="1520188"/>
          </a:xfrm>
          <a:prstGeom prst="rect">
            <a:avLst/>
          </a:prstGeom>
        </p:spPr>
      </p:pic>
      <p:pic>
        <p:nvPicPr>
          <p:cNvPr id="2" name="Resim 1"/>
          <p:cNvPicPr>
            <a:picLocks noChangeAspect="1"/>
          </p:cNvPicPr>
          <p:nvPr/>
        </p:nvPicPr>
        <p:blipFill>
          <a:blip r:embed="rId5"/>
          <a:stretch>
            <a:fillRect/>
          </a:stretch>
        </p:blipFill>
        <p:spPr>
          <a:xfrm>
            <a:off x="488409" y="3838468"/>
            <a:ext cx="1944711" cy="1565550"/>
          </a:xfrm>
          <a:prstGeom prst="rect">
            <a:avLst/>
          </a:prstGeom>
        </p:spPr>
      </p:pic>
    </p:spTree>
    <p:extLst>
      <p:ext uri="{BB962C8B-B14F-4D97-AF65-F5344CB8AC3E}">
        <p14:creationId xmlns:p14="http://schemas.microsoft.com/office/powerpoint/2010/main" val="313159271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347432" y="544749"/>
            <a:ext cx="4017612" cy="749873"/>
          </a:xfrm>
          <a:prstGeom prst="rect">
            <a:avLst/>
          </a:prstGeom>
        </p:spPr>
      </p:pic>
      <p:sp>
        <p:nvSpPr>
          <p:cNvPr id="3" name="İçerik Yer Tutucusu 2"/>
          <p:cNvSpPr>
            <a:spLocks noGrp="1"/>
          </p:cNvSpPr>
          <p:nvPr>
            <p:ph idx="1"/>
          </p:nvPr>
        </p:nvSpPr>
        <p:spPr>
          <a:xfrm>
            <a:off x="457200" y="1278210"/>
            <a:ext cx="8229600" cy="5337194"/>
          </a:xfrm>
        </p:spPr>
        <p:txBody>
          <a:bodyPr>
            <a:normAutofit/>
          </a:bodyPr>
          <a:lstStyle/>
          <a:p>
            <a:pPr marL="0" lvl="0" indent="0" algn="just">
              <a:buNone/>
            </a:pPr>
            <a:r>
              <a:rPr lang="tr-TR" sz="2200" dirty="0" smtClean="0">
                <a:solidFill>
                  <a:prstClr val="black"/>
                </a:solidFill>
                <a:latin typeface="Times New Roman" panose="02020603050405020304" pitchFamily="18" charset="0"/>
                <a:cs typeface="Times New Roman" panose="02020603050405020304" pitchFamily="18" charset="0"/>
              </a:rPr>
              <a:t>Bu </a:t>
            </a:r>
            <a:r>
              <a:rPr lang="tr-TR" sz="2200" dirty="0">
                <a:solidFill>
                  <a:prstClr val="black"/>
                </a:solidFill>
                <a:latin typeface="Times New Roman" panose="02020603050405020304" pitchFamily="18" charset="0"/>
                <a:cs typeface="Times New Roman" panose="02020603050405020304" pitchFamily="18" charset="0"/>
              </a:rPr>
              <a:t>araştırmada,  </a:t>
            </a:r>
            <a:r>
              <a:rPr lang="tr-TR" sz="2200" dirty="0" err="1">
                <a:solidFill>
                  <a:prstClr val="black"/>
                </a:solidFill>
                <a:latin typeface="Times New Roman" panose="02020603050405020304" pitchFamily="18" charset="0"/>
                <a:cs typeface="Times New Roman" panose="02020603050405020304" pitchFamily="18" charset="0"/>
              </a:rPr>
              <a:t>Stevia</a:t>
            </a:r>
            <a:r>
              <a:rPr lang="tr-TR" sz="2200" dirty="0">
                <a:solidFill>
                  <a:prstClr val="black"/>
                </a:solidFill>
                <a:latin typeface="Times New Roman" panose="02020603050405020304" pitchFamily="18" charset="0"/>
                <a:cs typeface="Times New Roman" panose="02020603050405020304" pitchFamily="18" charset="0"/>
              </a:rPr>
              <a:t> </a:t>
            </a:r>
            <a:r>
              <a:rPr lang="tr-TR" sz="2200" dirty="0" err="1">
                <a:solidFill>
                  <a:prstClr val="black"/>
                </a:solidFill>
                <a:latin typeface="Times New Roman" panose="02020603050405020304" pitchFamily="18" charset="0"/>
                <a:cs typeface="Times New Roman" panose="02020603050405020304" pitchFamily="18" charset="0"/>
              </a:rPr>
              <a:t>rebaduiana</a:t>
            </a:r>
            <a:r>
              <a:rPr lang="tr-TR" sz="2200" dirty="0">
                <a:solidFill>
                  <a:prstClr val="black"/>
                </a:solidFill>
                <a:latin typeface="Times New Roman" panose="02020603050405020304" pitchFamily="18" charset="0"/>
                <a:cs typeface="Times New Roman" panose="02020603050405020304" pitchFamily="18" charset="0"/>
              </a:rPr>
              <a:t> </a:t>
            </a:r>
            <a:r>
              <a:rPr lang="tr-TR" sz="2200" dirty="0" err="1">
                <a:solidFill>
                  <a:prstClr val="black"/>
                </a:solidFill>
                <a:latin typeface="Times New Roman" panose="02020603050405020304" pitchFamily="18" charset="0"/>
                <a:cs typeface="Times New Roman" panose="02020603050405020304" pitchFamily="18" charset="0"/>
              </a:rPr>
              <a:t>Bertorini</a:t>
            </a:r>
            <a:r>
              <a:rPr lang="tr-TR" sz="2200" dirty="0">
                <a:solidFill>
                  <a:prstClr val="black"/>
                </a:solidFill>
                <a:latin typeface="Times New Roman" panose="02020603050405020304" pitchFamily="18" charset="0"/>
                <a:cs typeface="Times New Roman" panose="02020603050405020304" pitchFamily="18" charset="0"/>
              </a:rPr>
              <a:t> bitkisinde in </a:t>
            </a:r>
            <a:r>
              <a:rPr lang="tr-TR" sz="2200" dirty="0" err="1">
                <a:solidFill>
                  <a:prstClr val="black"/>
                </a:solidFill>
                <a:latin typeface="Times New Roman" panose="02020603050405020304" pitchFamily="18" charset="0"/>
                <a:cs typeface="Times New Roman" panose="02020603050405020304" pitchFamily="18" charset="0"/>
              </a:rPr>
              <a:t>vitro</a:t>
            </a:r>
            <a:r>
              <a:rPr lang="tr-TR" sz="2200" dirty="0">
                <a:solidFill>
                  <a:prstClr val="black"/>
                </a:solidFill>
                <a:latin typeface="Times New Roman" panose="02020603050405020304" pitchFamily="18" charset="0"/>
                <a:cs typeface="Times New Roman" panose="02020603050405020304" pitchFamily="18" charset="0"/>
              </a:rPr>
              <a:t> </a:t>
            </a:r>
            <a:r>
              <a:rPr lang="tr-TR" sz="2200" dirty="0" err="1">
                <a:solidFill>
                  <a:prstClr val="black"/>
                </a:solidFill>
                <a:latin typeface="Times New Roman" panose="02020603050405020304" pitchFamily="18" charset="0"/>
                <a:cs typeface="Times New Roman" panose="02020603050405020304" pitchFamily="18" charset="0"/>
              </a:rPr>
              <a:t>kolhisin</a:t>
            </a:r>
            <a:r>
              <a:rPr lang="tr-TR" sz="2200" dirty="0">
                <a:solidFill>
                  <a:prstClr val="black"/>
                </a:solidFill>
                <a:latin typeface="Times New Roman" panose="02020603050405020304" pitchFamily="18" charset="0"/>
                <a:cs typeface="Times New Roman" panose="02020603050405020304" pitchFamily="18" charset="0"/>
              </a:rPr>
              <a:t> uygulamaları ile </a:t>
            </a:r>
            <a:r>
              <a:rPr lang="tr-TR" sz="2200" dirty="0" err="1">
                <a:solidFill>
                  <a:prstClr val="black"/>
                </a:solidFill>
                <a:latin typeface="Times New Roman" panose="02020603050405020304" pitchFamily="18" charset="0"/>
                <a:cs typeface="Times New Roman" panose="02020603050405020304" pitchFamily="18" charset="0"/>
              </a:rPr>
              <a:t>poliploid</a:t>
            </a:r>
            <a:r>
              <a:rPr lang="tr-TR" sz="2200" dirty="0">
                <a:solidFill>
                  <a:prstClr val="black"/>
                </a:solidFill>
                <a:latin typeface="Times New Roman" panose="02020603050405020304" pitchFamily="18" charset="0"/>
                <a:cs typeface="Times New Roman" panose="02020603050405020304" pitchFamily="18" charset="0"/>
              </a:rPr>
              <a:t> bitkilerin elde edilmesi amaçlanmıştır. Özellikle, tatlandırıcı kalitesi bakımından çok önemli olan </a:t>
            </a:r>
            <a:r>
              <a:rPr lang="tr-TR" sz="2200" dirty="0" err="1">
                <a:solidFill>
                  <a:prstClr val="black"/>
                </a:solidFill>
                <a:latin typeface="Times New Roman" panose="02020603050405020304" pitchFamily="18" charset="0"/>
                <a:cs typeface="Times New Roman" panose="02020603050405020304" pitchFamily="18" charset="0"/>
              </a:rPr>
              <a:t>rebaudiosid</a:t>
            </a:r>
            <a:r>
              <a:rPr lang="tr-TR" sz="2200" dirty="0">
                <a:solidFill>
                  <a:prstClr val="black"/>
                </a:solidFill>
                <a:latin typeface="Times New Roman" panose="02020603050405020304" pitchFamily="18" charset="0"/>
                <a:cs typeface="Times New Roman" panose="02020603050405020304" pitchFamily="18" charset="0"/>
              </a:rPr>
              <a:t> A miktarı ve </a:t>
            </a:r>
            <a:r>
              <a:rPr lang="tr-TR" sz="2200" dirty="0" err="1">
                <a:solidFill>
                  <a:prstClr val="black"/>
                </a:solidFill>
                <a:latin typeface="Times New Roman" panose="02020603050405020304" pitchFamily="18" charset="0"/>
                <a:cs typeface="Times New Roman" panose="02020603050405020304" pitchFamily="18" charset="0"/>
              </a:rPr>
              <a:t>rebaudiosid</a:t>
            </a:r>
            <a:r>
              <a:rPr lang="tr-TR" sz="2200" dirty="0">
                <a:solidFill>
                  <a:prstClr val="black"/>
                </a:solidFill>
                <a:latin typeface="Times New Roman" panose="02020603050405020304" pitchFamily="18" charset="0"/>
                <a:cs typeface="Times New Roman" panose="02020603050405020304" pitchFamily="18" charset="0"/>
              </a:rPr>
              <a:t> A / </a:t>
            </a:r>
            <a:r>
              <a:rPr lang="tr-TR" sz="2200" dirty="0" err="1">
                <a:solidFill>
                  <a:prstClr val="black"/>
                </a:solidFill>
                <a:latin typeface="Times New Roman" panose="02020603050405020304" pitchFamily="18" charset="0"/>
                <a:cs typeface="Times New Roman" panose="02020603050405020304" pitchFamily="18" charset="0"/>
              </a:rPr>
              <a:t>steviosid</a:t>
            </a:r>
            <a:r>
              <a:rPr lang="tr-TR" sz="2200" dirty="0">
                <a:solidFill>
                  <a:prstClr val="black"/>
                </a:solidFill>
                <a:latin typeface="Times New Roman" panose="02020603050405020304" pitchFamily="18" charset="0"/>
                <a:cs typeface="Times New Roman" panose="02020603050405020304" pitchFamily="18" charset="0"/>
              </a:rPr>
              <a:t> </a:t>
            </a:r>
            <a:r>
              <a:rPr lang="tr-TR" sz="2200" dirty="0" smtClean="0">
                <a:solidFill>
                  <a:prstClr val="black"/>
                </a:solidFill>
                <a:latin typeface="Times New Roman" panose="02020603050405020304" pitchFamily="18" charset="0"/>
                <a:cs typeface="Times New Roman" panose="02020603050405020304" pitchFamily="18" charset="0"/>
              </a:rPr>
              <a:t>oranı </a:t>
            </a:r>
            <a:r>
              <a:rPr lang="tr-TR" sz="2200" dirty="0">
                <a:solidFill>
                  <a:prstClr val="black"/>
                </a:solidFill>
                <a:latin typeface="Times New Roman" panose="02020603050405020304" pitchFamily="18" charset="0"/>
                <a:cs typeface="Times New Roman" panose="02020603050405020304" pitchFamily="18" charset="0"/>
              </a:rPr>
              <a:t>yüksek olan çeşit veya çeşitlerin geliştirilmesi bitki </a:t>
            </a:r>
            <a:r>
              <a:rPr lang="tr-TR" sz="2200" dirty="0" err="1">
                <a:solidFill>
                  <a:prstClr val="black"/>
                </a:solidFill>
                <a:latin typeface="Times New Roman" panose="02020603050405020304" pitchFamily="18" charset="0"/>
                <a:cs typeface="Times New Roman" panose="02020603050405020304" pitchFamily="18" charset="0"/>
              </a:rPr>
              <a:t>islahı</a:t>
            </a:r>
            <a:r>
              <a:rPr lang="tr-TR" sz="2200" dirty="0">
                <a:solidFill>
                  <a:prstClr val="black"/>
                </a:solidFill>
                <a:latin typeface="Times New Roman" panose="02020603050405020304" pitchFamily="18" charset="0"/>
                <a:cs typeface="Times New Roman" panose="02020603050405020304" pitchFamily="18" charset="0"/>
              </a:rPr>
              <a:t> açısından çok önemlidir. </a:t>
            </a:r>
            <a:r>
              <a:rPr lang="tr-TR" sz="2200" dirty="0" smtClean="0">
                <a:solidFill>
                  <a:prstClr val="black"/>
                </a:solidFill>
                <a:latin typeface="Times New Roman" panose="02020603050405020304" pitchFamily="18" charset="0"/>
                <a:cs typeface="Times New Roman" panose="02020603050405020304" pitchFamily="18" charset="0"/>
              </a:rPr>
              <a:t> </a:t>
            </a:r>
            <a:r>
              <a:rPr lang="tr-TR" sz="2200" dirty="0" err="1">
                <a:solidFill>
                  <a:prstClr val="black"/>
                </a:solidFill>
                <a:latin typeface="Times New Roman" panose="02020603050405020304" pitchFamily="18" charset="0"/>
                <a:cs typeface="Times New Roman" panose="02020603050405020304" pitchFamily="18" charset="0"/>
              </a:rPr>
              <a:t>E</a:t>
            </a:r>
            <a:r>
              <a:rPr lang="tr-TR" sz="2200" dirty="0" err="1" smtClean="0">
                <a:solidFill>
                  <a:prstClr val="black"/>
                </a:solidFill>
                <a:latin typeface="Times New Roman" panose="02020603050405020304" pitchFamily="18" charset="0"/>
                <a:cs typeface="Times New Roman" panose="02020603050405020304" pitchFamily="18" charset="0"/>
              </a:rPr>
              <a:t>kstraksiyon</a:t>
            </a:r>
            <a:r>
              <a:rPr lang="tr-TR" sz="2200" dirty="0" smtClean="0">
                <a:solidFill>
                  <a:prstClr val="black"/>
                </a:solidFill>
                <a:latin typeface="Times New Roman" panose="02020603050405020304" pitchFamily="18" charset="0"/>
                <a:cs typeface="Times New Roman" panose="02020603050405020304" pitchFamily="18" charset="0"/>
              </a:rPr>
              <a:t> </a:t>
            </a:r>
            <a:r>
              <a:rPr lang="tr-TR" sz="2200" dirty="0">
                <a:solidFill>
                  <a:prstClr val="black"/>
                </a:solidFill>
                <a:latin typeface="Times New Roman" panose="02020603050405020304" pitchFamily="18" charset="0"/>
                <a:cs typeface="Times New Roman" panose="02020603050405020304" pitchFamily="18" charset="0"/>
              </a:rPr>
              <a:t>firmaları, hem randımanın </a:t>
            </a:r>
            <a:r>
              <a:rPr lang="tr-TR" sz="2200" dirty="0" smtClean="0">
                <a:solidFill>
                  <a:prstClr val="black"/>
                </a:solidFill>
                <a:latin typeface="Times New Roman" panose="02020603050405020304" pitchFamily="18" charset="0"/>
                <a:cs typeface="Times New Roman" panose="02020603050405020304" pitchFamily="18" charset="0"/>
              </a:rPr>
              <a:t>yüksek olması </a:t>
            </a:r>
            <a:r>
              <a:rPr lang="tr-TR" sz="2200" dirty="0">
                <a:solidFill>
                  <a:prstClr val="black"/>
                </a:solidFill>
                <a:latin typeface="Times New Roman" panose="02020603050405020304" pitchFamily="18" charset="0"/>
                <a:cs typeface="Times New Roman" panose="02020603050405020304" pitchFamily="18" charset="0"/>
              </a:rPr>
              <a:t>ve hem de saflaştırma maliyetinin </a:t>
            </a:r>
            <a:r>
              <a:rPr lang="tr-TR" sz="2200" dirty="0" smtClean="0">
                <a:solidFill>
                  <a:prstClr val="black"/>
                </a:solidFill>
                <a:latin typeface="Times New Roman" panose="02020603050405020304" pitchFamily="18" charset="0"/>
                <a:cs typeface="Times New Roman" panose="02020603050405020304" pitchFamily="18" charset="0"/>
              </a:rPr>
              <a:t>düşürülmesine </a:t>
            </a:r>
            <a:r>
              <a:rPr lang="tr-TR" sz="2200" dirty="0">
                <a:solidFill>
                  <a:prstClr val="black"/>
                </a:solidFill>
                <a:latin typeface="Times New Roman" panose="02020603050405020304" pitchFamily="18" charset="0"/>
                <a:cs typeface="Times New Roman" panose="02020603050405020304" pitchFamily="18" charset="0"/>
              </a:rPr>
              <a:t>katkı sağlayacak olan yüksek kalitede yeni </a:t>
            </a:r>
            <a:r>
              <a:rPr lang="tr-TR" sz="2200" i="1" dirty="0" smtClean="0">
                <a:solidFill>
                  <a:prstClr val="black"/>
                </a:solidFill>
                <a:latin typeface="Times New Roman" panose="02020603050405020304" pitchFamily="18" charset="0"/>
                <a:cs typeface="Times New Roman" panose="02020603050405020304" pitchFamily="18" charset="0"/>
              </a:rPr>
              <a:t>STEVİA</a:t>
            </a:r>
            <a:r>
              <a:rPr lang="tr-TR" sz="2200" dirty="0" smtClean="0">
                <a:solidFill>
                  <a:prstClr val="black"/>
                </a:solidFill>
                <a:latin typeface="Times New Roman" panose="02020603050405020304" pitchFamily="18" charset="0"/>
                <a:cs typeface="Times New Roman" panose="02020603050405020304" pitchFamily="18" charset="0"/>
              </a:rPr>
              <a:t> bitkilerini </a:t>
            </a:r>
            <a:r>
              <a:rPr lang="tr-TR" sz="2200" dirty="0">
                <a:solidFill>
                  <a:prstClr val="black"/>
                </a:solidFill>
                <a:latin typeface="Times New Roman" panose="02020603050405020304" pitchFamily="18" charset="0"/>
                <a:cs typeface="Times New Roman" panose="02020603050405020304" pitchFamily="18" charset="0"/>
              </a:rPr>
              <a:t>geliştirilmesini talep </a:t>
            </a:r>
            <a:r>
              <a:rPr lang="tr-TR" sz="2200" dirty="0" smtClean="0">
                <a:solidFill>
                  <a:prstClr val="black"/>
                </a:solidFill>
                <a:latin typeface="Times New Roman" panose="02020603050405020304" pitchFamily="18" charset="0"/>
                <a:cs typeface="Times New Roman" panose="02020603050405020304" pitchFamily="18" charset="0"/>
              </a:rPr>
              <a:t>etmektedir.</a:t>
            </a:r>
          </a:p>
          <a:p>
            <a:pPr marL="0" lvl="0" indent="0" algn="just">
              <a:buNone/>
            </a:pPr>
            <a:endParaRPr lang="tr-TR" sz="2200" dirty="0">
              <a:solidFill>
                <a:prstClr val="black"/>
              </a:solidFill>
              <a:latin typeface="Times New Roman" panose="02020603050405020304" pitchFamily="18" charset="0"/>
              <a:cs typeface="Times New Roman" panose="02020603050405020304" pitchFamily="18" charset="0"/>
            </a:endParaRPr>
          </a:p>
          <a:p>
            <a:pPr marL="0" lvl="0" indent="0" algn="just">
              <a:buNone/>
            </a:pPr>
            <a:endParaRPr lang="tr-TR" sz="2200" dirty="0" smtClean="0">
              <a:solidFill>
                <a:prstClr val="black"/>
              </a:solidFill>
              <a:latin typeface="Times New Roman" panose="02020603050405020304" pitchFamily="18" charset="0"/>
              <a:cs typeface="Times New Roman" panose="02020603050405020304" pitchFamily="18" charset="0"/>
            </a:endParaRPr>
          </a:p>
          <a:p>
            <a:pPr marL="0" lvl="0" indent="0" algn="just">
              <a:buNone/>
            </a:pPr>
            <a:endParaRPr lang="tr-TR" sz="2200" dirty="0">
              <a:solidFill>
                <a:prstClr val="black"/>
              </a:solidFill>
              <a:latin typeface="Times New Roman" panose="02020603050405020304" pitchFamily="18" charset="0"/>
              <a:cs typeface="Times New Roman" panose="02020603050405020304" pitchFamily="18" charset="0"/>
            </a:endParaRPr>
          </a:p>
          <a:p>
            <a:pPr marL="0" lvl="0" indent="0" algn="just">
              <a:buNone/>
            </a:pPr>
            <a:endParaRPr lang="tr-TR" sz="2200" dirty="0" smtClean="0">
              <a:solidFill>
                <a:prstClr val="black"/>
              </a:solidFill>
              <a:latin typeface="Times New Roman" panose="02020603050405020304" pitchFamily="18" charset="0"/>
              <a:cs typeface="Times New Roman" panose="02020603050405020304" pitchFamily="18" charset="0"/>
            </a:endParaRPr>
          </a:p>
          <a:p>
            <a:pPr marL="0" lvl="0" indent="0" algn="just">
              <a:buNone/>
            </a:pPr>
            <a:endParaRPr lang="tr-TR" sz="2200" dirty="0" smtClean="0">
              <a:solidFill>
                <a:prstClr val="black"/>
              </a:solidFill>
              <a:latin typeface="Times New Roman" panose="02020603050405020304" pitchFamily="18" charset="0"/>
              <a:cs typeface="Times New Roman" panose="02020603050405020304" pitchFamily="18" charset="0"/>
            </a:endParaRPr>
          </a:p>
          <a:p>
            <a:pPr marL="0" lvl="0" indent="0" algn="just">
              <a:buNone/>
            </a:pPr>
            <a:r>
              <a:rPr lang="tr-TR" sz="2200" dirty="0" smtClean="0">
                <a:solidFill>
                  <a:prstClr val="black"/>
                </a:solidFill>
                <a:latin typeface="Times New Roman" panose="02020603050405020304" pitchFamily="18" charset="0"/>
                <a:cs typeface="Times New Roman" panose="02020603050405020304" pitchFamily="18" charset="0"/>
              </a:rPr>
              <a:t>                                                </a:t>
            </a:r>
            <a:r>
              <a:rPr lang="tr-TR" sz="2200" dirty="0" err="1" smtClean="0">
                <a:solidFill>
                  <a:prstClr val="black"/>
                </a:solidFill>
                <a:latin typeface="Times New Roman" panose="02020603050405020304" pitchFamily="18" charset="0"/>
                <a:cs typeface="Times New Roman" panose="02020603050405020304" pitchFamily="18" charset="0"/>
              </a:rPr>
              <a:t>Şaşıtma</a:t>
            </a:r>
            <a:r>
              <a:rPr lang="tr-TR" sz="2200" dirty="0" smtClean="0">
                <a:solidFill>
                  <a:prstClr val="black"/>
                </a:solidFill>
                <a:latin typeface="Times New Roman" panose="02020603050405020304" pitchFamily="18" charset="0"/>
                <a:cs typeface="Times New Roman" panose="02020603050405020304" pitchFamily="18" charset="0"/>
              </a:rPr>
              <a:t> İşlemi Basamakları</a:t>
            </a:r>
          </a:p>
          <a:p>
            <a:endParaRPr lang="tr-TR" dirty="0"/>
          </a:p>
        </p:txBody>
      </p:sp>
      <p:pic>
        <p:nvPicPr>
          <p:cNvPr id="6" name="Resim 5"/>
          <p:cNvPicPr>
            <a:picLocks noChangeAspect="1"/>
          </p:cNvPicPr>
          <p:nvPr/>
        </p:nvPicPr>
        <p:blipFill>
          <a:blip r:embed="rId3"/>
          <a:stretch>
            <a:fillRect/>
          </a:stretch>
        </p:blipFill>
        <p:spPr>
          <a:xfrm>
            <a:off x="6031452" y="4252251"/>
            <a:ext cx="1811456" cy="1650594"/>
          </a:xfrm>
          <a:prstGeom prst="rect">
            <a:avLst/>
          </a:prstGeom>
        </p:spPr>
      </p:pic>
      <p:pic>
        <p:nvPicPr>
          <p:cNvPr id="8" name="Resim 7"/>
          <p:cNvPicPr>
            <a:picLocks noChangeAspect="1"/>
          </p:cNvPicPr>
          <p:nvPr/>
        </p:nvPicPr>
        <p:blipFill>
          <a:blip r:embed="rId4"/>
          <a:stretch>
            <a:fillRect/>
          </a:stretch>
        </p:blipFill>
        <p:spPr>
          <a:xfrm>
            <a:off x="3580899" y="4265237"/>
            <a:ext cx="1811934" cy="1637608"/>
          </a:xfrm>
          <a:prstGeom prst="rect">
            <a:avLst/>
          </a:prstGeom>
        </p:spPr>
      </p:pic>
      <p:pic>
        <p:nvPicPr>
          <p:cNvPr id="5" name="Resim 4"/>
          <p:cNvPicPr>
            <a:picLocks noChangeAspect="1"/>
          </p:cNvPicPr>
          <p:nvPr/>
        </p:nvPicPr>
        <p:blipFill>
          <a:blip r:embed="rId5"/>
          <a:stretch>
            <a:fillRect/>
          </a:stretch>
        </p:blipFill>
        <p:spPr>
          <a:xfrm>
            <a:off x="835525" y="4190460"/>
            <a:ext cx="2106755" cy="2294315"/>
          </a:xfrm>
          <a:prstGeom prst="rect">
            <a:avLst/>
          </a:prstGeom>
        </p:spPr>
      </p:pic>
    </p:spTree>
    <p:extLst>
      <p:ext uri="{BB962C8B-B14F-4D97-AF65-F5344CB8AC3E}">
        <p14:creationId xmlns:p14="http://schemas.microsoft.com/office/powerpoint/2010/main" val="298633599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07910"/>
            <a:ext cx="8229600" cy="5818253"/>
          </a:xfrm>
        </p:spPr>
        <p:txBody>
          <a:bodyPr>
            <a:normAutofit lnSpcReduction="10000"/>
          </a:bodyPr>
          <a:lstStyle/>
          <a:p>
            <a:pPr marL="0" indent="0" algn="just">
              <a:buNone/>
            </a:pPr>
            <a:endParaRPr lang="tr-TR" sz="2200" dirty="0" smtClean="0">
              <a:solidFill>
                <a:prstClr val="black"/>
              </a:solidFill>
              <a:latin typeface="Times New Roman" panose="02020603050405020304" pitchFamily="18" charset="0"/>
              <a:cs typeface="Times New Roman" panose="02020603050405020304" pitchFamily="18" charset="0"/>
            </a:endParaRPr>
          </a:p>
          <a:p>
            <a:pPr marL="0" indent="0" algn="just">
              <a:lnSpc>
                <a:spcPct val="110000"/>
              </a:lnSpc>
              <a:buNone/>
            </a:pPr>
            <a:r>
              <a:rPr lang="tr-TR" sz="2400" dirty="0" smtClean="0">
                <a:solidFill>
                  <a:prstClr val="black"/>
                </a:solidFill>
                <a:latin typeface="Times New Roman" panose="02020603050405020304" pitchFamily="18" charset="0"/>
                <a:cs typeface="Times New Roman" panose="02020603050405020304" pitchFamily="18" charset="0"/>
              </a:rPr>
              <a:t>Bizler projemizde; </a:t>
            </a:r>
            <a:r>
              <a:rPr lang="tr-TR" sz="2400" dirty="0">
                <a:solidFill>
                  <a:prstClr val="black"/>
                </a:solidFill>
                <a:latin typeface="Times New Roman" panose="02020603050405020304" pitchFamily="18" charset="0"/>
                <a:cs typeface="Times New Roman" panose="02020603050405020304" pitchFamily="18" charset="0"/>
              </a:rPr>
              <a:t>özellikle bir çok tüketici açısından </a:t>
            </a:r>
            <a:r>
              <a:rPr lang="tr-TR" sz="2400" dirty="0" err="1" smtClean="0">
                <a:solidFill>
                  <a:prstClr val="black"/>
                </a:solidFill>
                <a:latin typeface="Times New Roman" panose="02020603050405020304" pitchFamily="18" charset="0"/>
                <a:cs typeface="Times New Roman" panose="02020603050405020304" pitchFamily="18" charset="0"/>
              </a:rPr>
              <a:t>Stevia’nın</a:t>
            </a:r>
            <a:r>
              <a:rPr lang="tr-TR" sz="2400" dirty="0">
                <a:solidFill>
                  <a:prstClr val="black"/>
                </a:solidFill>
                <a:latin typeface="Times New Roman" panose="02020603050405020304" pitchFamily="18" charset="0"/>
                <a:cs typeface="Times New Roman" panose="02020603050405020304" pitchFamily="18" charset="0"/>
              </a:rPr>
              <a:t> </a:t>
            </a:r>
            <a:r>
              <a:rPr lang="tr-TR" sz="2400" dirty="0" smtClean="0">
                <a:solidFill>
                  <a:prstClr val="black"/>
                </a:solidFill>
                <a:latin typeface="Times New Roman" panose="02020603050405020304" pitchFamily="18" charset="0"/>
                <a:cs typeface="Times New Roman" panose="02020603050405020304" pitchFamily="18" charset="0"/>
              </a:rPr>
              <a:t>tercih edilmeme nedeni olarak görülen </a:t>
            </a:r>
            <a:r>
              <a:rPr lang="tr-TR" sz="2400" dirty="0" err="1" smtClean="0">
                <a:solidFill>
                  <a:prstClr val="black"/>
                </a:solidFill>
                <a:latin typeface="Times New Roman" panose="02020603050405020304" pitchFamily="18" charset="0"/>
                <a:cs typeface="Times New Roman" panose="02020603050405020304" pitchFamily="18" charset="0"/>
              </a:rPr>
              <a:t>metalık</a:t>
            </a:r>
            <a:r>
              <a:rPr lang="tr-TR" sz="2400" dirty="0" smtClean="0">
                <a:solidFill>
                  <a:prstClr val="black"/>
                </a:solidFill>
                <a:latin typeface="Times New Roman" panose="02020603050405020304" pitchFamily="18" charset="0"/>
                <a:cs typeface="Times New Roman" panose="02020603050405020304" pitchFamily="18" charset="0"/>
              </a:rPr>
              <a:t> acı tat sorunun çözümü için </a:t>
            </a:r>
            <a:r>
              <a:rPr lang="tr-TR" sz="2400" dirty="0" err="1">
                <a:solidFill>
                  <a:prstClr val="black"/>
                </a:solidFill>
                <a:latin typeface="Times New Roman" panose="02020603050405020304" pitchFamily="18" charset="0"/>
                <a:cs typeface="Times New Roman" panose="02020603050405020304" pitchFamily="18" charset="0"/>
              </a:rPr>
              <a:t>steviosidin</a:t>
            </a:r>
            <a:r>
              <a:rPr lang="tr-TR" sz="2400" dirty="0">
                <a:solidFill>
                  <a:prstClr val="black"/>
                </a:solidFill>
                <a:latin typeface="Times New Roman" panose="02020603050405020304" pitchFamily="18" charset="0"/>
                <a:cs typeface="Times New Roman" panose="02020603050405020304" pitchFamily="18" charset="0"/>
              </a:rPr>
              <a:t> tatlı özelliklerinin iyileştirilmesi yönünde kromozom </a:t>
            </a:r>
            <a:r>
              <a:rPr lang="tr-TR" sz="2400" dirty="0" err="1">
                <a:solidFill>
                  <a:prstClr val="black"/>
                </a:solidFill>
                <a:latin typeface="Times New Roman" panose="02020603050405020304" pitchFamily="18" charset="0"/>
                <a:cs typeface="Times New Roman" panose="02020603050405020304" pitchFamily="18" charset="0"/>
              </a:rPr>
              <a:t>anamolisi</a:t>
            </a:r>
            <a:r>
              <a:rPr lang="tr-TR" sz="2400" dirty="0">
                <a:solidFill>
                  <a:prstClr val="black"/>
                </a:solidFill>
                <a:latin typeface="Times New Roman" panose="02020603050405020304" pitchFamily="18" charset="0"/>
                <a:cs typeface="Times New Roman" panose="02020603050405020304" pitchFamily="18" charset="0"/>
              </a:rPr>
              <a:t> yaparak yaprak içindeki değişiklikleri </a:t>
            </a:r>
            <a:r>
              <a:rPr lang="tr-TR" sz="2400" dirty="0" err="1">
                <a:solidFill>
                  <a:prstClr val="black"/>
                </a:solidFill>
                <a:latin typeface="Times New Roman" panose="02020603050405020304" pitchFamily="18" charset="0"/>
                <a:cs typeface="Times New Roman" panose="02020603050405020304" pitchFamily="18" charset="0"/>
              </a:rPr>
              <a:t>invitro</a:t>
            </a:r>
            <a:r>
              <a:rPr lang="tr-TR" sz="2400" dirty="0">
                <a:solidFill>
                  <a:prstClr val="black"/>
                </a:solidFill>
                <a:latin typeface="Times New Roman" panose="02020603050405020304" pitchFamily="18" charset="0"/>
                <a:cs typeface="Times New Roman" panose="02020603050405020304" pitchFamily="18" charset="0"/>
              </a:rPr>
              <a:t> ortamda gözlemlemeyi hedefledik.</a:t>
            </a:r>
          </a:p>
          <a:p>
            <a:pPr marL="0" indent="0" algn="just">
              <a:buNone/>
            </a:pPr>
            <a:endParaRPr lang="tr-TR" sz="2200" dirty="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200" dirty="0" smtClean="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200" dirty="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200" dirty="0" smtClean="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200" dirty="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200" dirty="0" smtClean="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200" dirty="0">
              <a:solidFill>
                <a:prstClr val="black"/>
              </a:solidFill>
              <a:latin typeface="Times New Roman" panose="02020603050405020304" pitchFamily="18" charset="0"/>
              <a:cs typeface="Times New Roman" panose="02020603050405020304" pitchFamily="18" charset="0"/>
            </a:endParaRPr>
          </a:p>
          <a:p>
            <a:pPr marL="0" indent="0" algn="just">
              <a:buNone/>
            </a:pPr>
            <a:endParaRPr lang="tr-TR" sz="2200" dirty="0" smtClean="0">
              <a:solidFill>
                <a:prstClr val="black"/>
              </a:solidFill>
              <a:latin typeface="Times New Roman" panose="02020603050405020304" pitchFamily="18" charset="0"/>
              <a:cs typeface="Times New Roman" panose="02020603050405020304" pitchFamily="18" charset="0"/>
            </a:endParaRPr>
          </a:p>
          <a:p>
            <a:pPr marL="0" indent="0" algn="just">
              <a:buNone/>
            </a:pPr>
            <a:r>
              <a:rPr lang="tr-TR" sz="2200" dirty="0">
                <a:solidFill>
                  <a:prstClr val="black"/>
                </a:solidFill>
                <a:latin typeface="Times New Roman" panose="02020603050405020304" pitchFamily="18" charset="0"/>
                <a:cs typeface="Times New Roman" panose="02020603050405020304" pitchFamily="18" charset="0"/>
              </a:rPr>
              <a:t> </a:t>
            </a:r>
            <a:r>
              <a:rPr lang="tr-TR" sz="2200" dirty="0" smtClean="0">
                <a:solidFill>
                  <a:prstClr val="black"/>
                </a:solidFill>
                <a:latin typeface="Times New Roman" panose="02020603050405020304" pitchFamily="18" charset="0"/>
                <a:cs typeface="Times New Roman" panose="02020603050405020304" pitchFamily="18" charset="0"/>
              </a:rPr>
              <a:t>    </a:t>
            </a:r>
            <a:r>
              <a:rPr lang="tr-TR" sz="1200" dirty="0" smtClean="0">
                <a:solidFill>
                  <a:prstClr val="black"/>
                </a:solidFill>
                <a:latin typeface="Times New Roman" panose="02020603050405020304" pitchFamily="18" charset="0"/>
                <a:cs typeface="Times New Roman" panose="02020603050405020304" pitchFamily="18" charset="0"/>
              </a:rPr>
              <a:t> İlk saksı </a:t>
            </a:r>
            <a:r>
              <a:rPr lang="tr-TR" sz="1200" dirty="0" err="1" smtClean="0">
                <a:solidFill>
                  <a:prstClr val="black"/>
                </a:solidFill>
                <a:latin typeface="Times New Roman" panose="02020603050405020304" pitchFamily="18" charset="0"/>
                <a:cs typeface="Times New Roman" panose="02020603050405020304" pitchFamily="18" charset="0"/>
              </a:rPr>
              <a:t>Poliploid</a:t>
            </a:r>
            <a:r>
              <a:rPr lang="tr-TR" sz="1200" dirty="0" smtClean="0">
                <a:solidFill>
                  <a:prstClr val="black"/>
                </a:solidFill>
                <a:latin typeface="Times New Roman" panose="02020603050405020304" pitchFamily="18" charset="0"/>
                <a:cs typeface="Times New Roman" panose="02020603050405020304" pitchFamily="18" charset="0"/>
              </a:rPr>
              <a:t> </a:t>
            </a:r>
            <a:r>
              <a:rPr lang="tr-TR" sz="1200" dirty="0" smtClean="0">
                <a:solidFill>
                  <a:prstClr val="black"/>
                </a:solidFill>
                <a:latin typeface="Times New Roman" panose="02020603050405020304" pitchFamily="18" charset="0"/>
                <a:cs typeface="Times New Roman" panose="02020603050405020304" pitchFamily="18" charset="0"/>
              </a:rPr>
              <a:t>Bitkiler      İkinci saksı </a:t>
            </a:r>
            <a:r>
              <a:rPr lang="tr-TR" sz="1200" dirty="0" err="1">
                <a:solidFill>
                  <a:prstClr val="black"/>
                </a:solidFill>
                <a:latin typeface="Times New Roman" panose="02020603050405020304" pitchFamily="18" charset="0"/>
                <a:cs typeface="Times New Roman" panose="02020603050405020304" pitchFamily="18" charset="0"/>
              </a:rPr>
              <a:t>D</a:t>
            </a:r>
            <a:r>
              <a:rPr lang="tr-TR" sz="1200" dirty="0" err="1" smtClean="0">
                <a:solidFill>
                  <a:prstClr val="black"/>
                </a:solidFill>
                <a:latin typeface="Times New Roman" panose="02020603050405020304" pitchFamily="18" charset="0"/>
                <a:cs typeface="Times New Roman" panose="02020603050405020304" pitchFamily="18" charset="0"/>
              </a:rPr>
              <a:t>iploid</a:t>
            </a:r>
            <a:r>
              <a:rPr lang="tr-TR" sz="1200" dirty="0" smtClean="0">
                <a:solidFill>
                  <a:prstClr val="black"/>
                </a:solidFill>
                <a:latin typeface="Times New Roman" panose="02020603050405020304" pitchFamily="18" charset="0"/>
                <a:cs typeface="Times New Roman" panose="02020603050405020304" pitchFamily="18" charset="0"/>
              </a:rPr>
              <a:t> Bitkiler			1. Alt Kültüre Alınan </a:t>
            </a:r>
            <a:r>
              <a:rPr lang="tr-TR" sz="1200" dirty="0" err="1" smtClean="0">
                <a:solidFill>
                  <a:prstClr val="black"/>
                </a:solidFill>
                <a:latin typeface="Times New Roman" panose="02020603050405020304" pitchFamily="18" charset="0"/>
                <a:cs typeface="Times New Roman" panose="02020603050405020304" pitchFamily="18" charset="0"/>
              </a:rPr>
              <a:t>Poliploid</a:t>
            </a:r>
            <a:r>
              <a:rPr lang="tr-TR" sz="1200" dirty="0" smtClean="0">
                <a:solidFill>
                  <a:prstClr val="black"/>
                </a:solidFill>
                <a:latin typeface="Times New Roman" panose="02020603050405020304" pitchFamily="18" charset="0"/>
                <a:cs typeface="Times New Roman" panose="02020603050405020304" pitchFamily="18" charset="0"/>
              </a:rPr>
              <a:t> </a:t>
            </a:r>
            <a:r>
              <a:rPr lang="tr-TR" sz="1200" dirty="0" smtClean="0">
                <a:solidFill>
                  <a:prstClr val="black"/>
                </a:solidFill>
                <a:latin typeface="Times New Roman" panose="02020603050405020304" pitchFamily="18" charset="0"/>
                <a:cs typeface="Times New Roman" panose="02020603050405020304" pitchFamily="18" charset="0"/>
              </a:rPr>
              <a:t>Bitkiler</a:t>
            </a:r>
            <a:endParaRPr lang="tr-TR" sz="1200" dirty="0">
              <a:solidFill>
                <a:prstClr val="black"/>
              </a:solidFill>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2"/>
          <a:stretch>
            <a:fillRect/>
          </a:stretch>
        </p:blipFill>
        <p:spPr>
          <a:xfrm>
            <a:off x="783780" y="3496014"/>
            <a:ext cx="3629599" cy="1941709"/>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978" y="2895672"/>
            <a:ext cx="1985087" cy="2646782"/>
          </a:xfrm>
          <a:prstGeom prst="rect">
            <a:avLst/>
          </a:prstGeom>
        </p:spPr>
      </p:pic>
      <p:pic>
        <p:nvPicPr>
          <p:cNvPr id="4" name="Resim 3"/>
          <p:cNvPicPr>
            <a:picLocks noChangeAspect="1"/>
          </p:cNvPicPr>
          <p:nvPr/>
        </p:nvPicPr>
        <p:blipFill>
          <a:blip r:embed="rId4"/>
          <a:stretch>
            <a:fillRect/>
          </a:stretch>
        </p:blipFill>
        <p:spPr>
          <a:xfrm>
            <a:off x="6805614" y="2895672"/>
            <a:ext cx="1810543" cy="2672279"/>
          </a:xfrm>
          <a:prstGeom prst="rect">
            <a:avLst/>
          </a:prstGeom>
        </p:spPr>
      </p:pic>
    </p:spTree>
    <p:extLst>
      <p:ext uri="{BB962C8B-B14F-4D97-AF65-F5344CB8AC3E}">
        <p14:creationId xmlns:p14="http://schemas.microsoft.com/office/powerpoint/2010/main" val="112737422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3027"/>
          </a:xfrm>
        </p:spPr>
        <p:txBody>
          <a:bodyPr>
            <a:normAutofit/>
          </a:bodyPr>
          <a:lstStyle/>
          <a:p>
            <a:r>
              <a:rPr lang="tr-TR" sz="4000" b="1" i="1" dirty="0" err="1">
                <a:latin typeface="Times New Roman" panose="02020603050405020304" pitchFamily="18" charset="0"/>
                <a:cs typeface="Times New Roman" panose="02020603050405020304" pitchFamily="18" charset="0"/>
              </a:rPr>
              <a:t>Stevia</a:t>
            </a:r>
            <a:r>
              <a:rPr lang="tr-TR" sz="4000" b="1" i="1" dirty="0">
                <a:latin typeface="Times New Roman" panose="02020603050405020304" pitchFamily="18" charset="0"/>
                <a:cs typeface="Times New Roman" panose="02020603050405020304" pitchFamily="18" charset="0"/>
              </a:rPr>
              <a:t> </a:t>
            </a:r>
            <a:r>
              <a:rPr lang="tr-TR" sz="4000" b="1" i="1" dirty="0" err="1">
                <a:latin typeface="Times New Roman" panose="02020603050405020304" pitchFamily="18" charset="0"/>
                <a:cs typeface="Times New Roman" panose="02020603050405020304" pitchFamily="18" charset="0"/>
              </a:rPr>
              <a:t>rebaudiana</a:t>
            </a:r>
            <a:r>
              <a:rPr lang="tr-TR" sz="4000" b="1" i="1" dirty="0">
                <a:latin typeface="Times New Roman" panose="02020603050405020304" pitchFamily="18" charset="0"/>
                <a:cs typeface="Times New Roman" panose="02020603050405020304" pitchFamily="18" charset="0"/>
              </a:rPr>
              <a:t> </a:t>
            </a:r>
            <a:r>
              <a:rPr lang="tr-TR" sz="4000" b="1" i="1" dirty="0" err="1">
                <a:latin typeface="Times New Roman" panose="02020603050405020304" pitchFamily="18" charset="0"/>
                <a:cs typeface="Times New Roman" panose="02020603050405020304" pitchFamily="18" charset="0"/>
              </a:rPr>
              <a:t>Bertoni</a:t>
            </a:r>
            <a:endParaRPr sz="4000" b="1"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1" y="1147666"/>
            <a:ext cx="8229600" cy="3722916"/>
          </a:xfrm>
        </p:spPr>
        <p:txBody>
          <a:bodyPr>
            <a:normAutofit/>
          </a:bodyPr>
          <a:lstStyle/>
          <a:p>
            <a:pPr marL="0" indent="0" algn="just">
              <a:lnSpc>
                <a:spcPct val="110000"/>
              </a:lnSpc>
              <a:buNone/>
            </a:pPr>
            <a:r>
              <a:rPr sz="2000" dirty="0" smtClean="0">
                <a:solidFill>
                  <a:prstClr val="black"/>
                </a:solidFill>
                <a:latin typeface="Times New Roman" panose="02020603050405020304" pitchFamily="18" charset="0"/>
                <a:cs typeface="Times New Roman" panose="02020603050405020304" pitchFamily="18" charset="0"/>
              </a:rPr>
              <a:t>Stevia</a:t>
            </a:r>
            <a:r>
              <a:rPr lang="tr-TR" sz="2000" dirty="0" smtClean="0">
                <a:solidFill>
                  <a:prstClr val="black"/>
                </a:solidFill>
                <a:latin typeface="Times New Roman" panose="02020603050405020304" pitchFamily="18" charset="0"/>
                <a:cs typeface="Times New Roman" panose="02020603050405020304" pitchFamily="18" charset="0"/>
              </a:rPr>
              <a:t>; anavatanı Paraguay ve Brezilya olan doğal bir bitkidir. </a:t>
            </a:r>
            <a:r>
              <a:rPr lang="tr-TR" sz="2000" dirty="0" err="1">
                <a:solidFill>
                  <a:prstClr val="black"/>
                </a:solidFill>
                <a:latin typeface="Times New Roman" panose="02020603050405020304" pitchFamily="18" charset="0"/>
                <a:cs typeface="Times New Roman" panose="02020603050405020304" pitchFamily="18" charset="0"/>
              </a:rPr>
              <a:t>P</a:t>
            </a:r>
            <a:r>
              <a:rPr lang="tr-TR" sz="2000" dirty="0" err="1" smtClean="0">
                <a:solidFill>
                  <a:prstClr val="black"/>
                </a:solidFill>
                <a:latin typeface="Times New Roman" panose="02020603050405020304" pitchFamily="18" charset="0"/>
                <a:cs typeface="Times New Roman" panose="02020603050405020304" pitchFamily="18" charset="0"/>
              </a:rPr>
              <a:t>apatyagiller</a:t>
            </a:r>
            <a:r>
              <a:rPr lang="tr-TR" sz="2000" dirty="0" smtClean="0">
                <a:solidFill>
                  <a:prstClr val="black"/>
                </a:solidFill>
                <a:latin typeface="Times New Roman" panose="02020603050405020304" pitchFamily="18" charset="0"/>
                <a:cs typeface="Times New Roman" panose="02020603050405020304" pitchFamily="18" charset="0"/>
              </a:rPr>
              <a:t> familyasında </a:t>
            </a:r>
            <a:r>
              <a:rPr lang="tr-TR" sz="2000" dirty="0">
                <a:solidFill>
                  <a:prstClr val="black"/>
                </a:solidFill>
                <a:latin typeface="Times New Roman" panose="02020603050405020304" pitchFamily="18" charset="0"/>
                <a:cs typeface="Times New Roman" panose="02020603050405020304" pitchFamily="18" charset="0"/>
              </a:rPr>
              <a:t>otsu, </a:t>
            </a:r>
            <a:r>
              <a:rPr lang="tr-TR" sz="2000" dirty="0" smtClean="0">
                <a:solidFill>
                  <a:prstClr val="black"/>
                </a:solidFill>
                <a:latin typeface="Times New Roman" panose="02020603050405020304" pitchFamily="18" charset="0"/>
                <a:cs typeface="Times New Roman" panose="02020603050405020304" pitchFamily="18" charset="0"/>
              </a:rPr>
              <a:t>çalımsı, kısa gün bitkisidir. </a:t>
            </a:r>
            <a:r>
              <a:rPr lang="tr-TR" sz="2000" dirty="0">
                <a:solidFill>
                  <a:prstClr val="black"/>
                </a:solidFill>
                <a:latin typeface="Times New Roman" panose="02020603050405020304" pitchFamily="18" charset="0"/>
                <a:cs typeface="Times New Roman" panose="02020603050405020304" pitchFamily="18" charset="0"/>
              </a:rPr>
              <a:t>Kromozom sayısı 2n=22’ </a:t>
            </a:r>
            <a:r>
              <a:rPr lang="tr-TR" sz="2000" dirty="0" err="1">
                <a:solidFill>
                  <a:prstClr val="black"/>
                </a:solidFill>
                <a:latin typeface="Times New Roman" panose="02020603050405020304" pitchFamily="18" charset="0"/>
                <a:cs typeface="Times New Roman" panose="02020603050405020304" pitchFamily="18" charset="0"/>
              </a:rPr>
              <a:t>dir</a:t>
            </a:r>
            <a:r>
              <a:rPr lang="tr-TR" sz="2000" dirty="0">
                <a:solidFill>
                  <a:prstClr val="black"/>
                </a:solidFill>
                <a:latin typeface="Times New Roman" panose="02020603050405020304" pitchFamily="18" charset="0"/>
                <a:cs typeface="Times New Roman" panose="02020603050405020304" pitchFamily="18" charset="0"/>
              </a:rPr>
              <a:t>. </a:t>
            </a:r>
            <a:r>
              <a:rPr lang="tr-TR" sz="2000" dirty="0" err="1" smtClean="0">
                <a:solidFill>
                  <a:prstClr val="black"/>
                </a:solidFill>
                <a:latin typeface="Times New Roman" panose="02020603050405020304" pitchFamily="18" charset="0"/>
                <a:cs typeface="Times New Roman" panose="02020603050405020304" pitchFamily="18" charset="0"/>
              </a:rPr>
              <a:t>Stevia</a:t>
            </a:r>
            <a:r>
              <a:rPr lang="tr-TR" sz="2000" dirty="0" smtClean="0">
                <a:solidFill>
                  <a:prstClr val="black"/>
                </a:solidFill>
                <a:latin typeface="Times New Roman" panose="02020603050405020304" pitchFamily="18" charset="0"/>
                <a:cs typeface="Times New Roman" panose="02020603050405020304" pitchFamily="18" charset="0"/>
              </a:rPr>
              <a:t> </a:t>
            </a:r>
            <a:r>
              <a:rPr lang="tr-TR" sz="2000" dirty="0">
                <a:solidFill>
                  <a:prstClr val="black"/>
                </a:solidFill>
                <a:latin typeface="Times New Roman" panose="02020603050405020304" pitchFamily="18" charset="0"/>
                <a:cs typeface="Times New Roman" panose="02020603050405020304" pitchFamily="18" charset="0"/>
              </a:rPr>
              <a:t>yapraklarının tatlandırıcı özelliği, sakarozdan çok daha tatlı olan </a:t>
            </a:r>
            <a:r>
              <a:rPr lang="tr-TR" sz="2000" dirty="0" err="1">
                <a:solidFill>
                  <a:prstClr val="black"/>
                </a:solidFill>
                <a:latin typeface="Times New Roman" panose="02020603050405020304" pitchFamily="18" charset="0"/>
                <a:cs typeface="Times New Roman" panose="02020603050405020304" pitchFamily="18" charset="0"/>
              </a:rPr>
              <a:t>steviol</a:t>
            </a:r>
            <a:r>
              <a:rPr lang="tr-TR" sz="2000" dirty="0">
                <a:solidFill>
                  <a:prstClr val="black"/>
                </a:solidFill>
                <a:latin typeface="Times New Roman" panose="02020603050405020304" pitchFamily="18" charset="0"/>
                <a:cs typeface="Times New Roman" panose="02020603050405020304" pitchFamily="18" charset="0"/>
              </a:rPr>
              <a:t> glikozitlerden kaynaklanmaktadır. Şeker otu yapraklarında bulunan başlıca </a:t>
            </a:r>
            <a:r>
              <a:rPr lang="tr-TR" sz="2000" dirty="0" err="1">
                <a:solidFill>
                  <a:prstClr val="black"/>
                </a:solidFill>
                <a:latin typeface="Times New Roman" panose="02020603050405020304" pitchFamily="18" charset="0"/>
                <a:cs typeface="Times New Roman" panose="02020603050405020304" pitchFamily="18" charset="0"/>
              </a:rPr>
              <a:t>steviol</a:t>
            </a:r>
            <a:r>
              <a:rPr lang="tr-TR" sz="2000" dirty="0">
                <a:solidFill>
                  <a:prstClr val="black"/>
                </a:solidFill>
                <a:latin typeface="Times New Roman" panose="02020603050405020304" pitchFamily="18" charset="0"/>
                <a:cs typeface="Times New Roman" panose="02020603050405020304" pitchFamily="18" charset="0"/>
              </a:rPr>
              <a:t> glikozitler; </a:t>
            </a:r>
            <a:r>
              <a:rPr lang="tr-TR" sz="2000" dirty="0" err="1">
                <a:solidFill>
                  <a:prstClr val="black"/>
                </a:solidFill>
                <a:latin typeface="Times New Roman" panose="02020603050405020304" pitchFamily="18" charset="0"/>
                <a:cs typeface="Times New Roman" panose="02020603050405020304" pitchFamily="18" charset="0"/>
              </a:rPr>
              <a:t>steviosit</a:t>
            </a:r>
            <a:r>
              <a:rPr lang="tr-TR" sz="2000" dirty="0">
                <a:solidFill>
                  <a:prstClr val="black"/>
                </a:solidFill>
                <a:latin typeface="Times New Roman" panose="02020603050405020304" pitchFamily="18" charset="0"/>
                <a:cs typeface="Times New Roman" panose="02020603050405020304" pitchFamily="18" charset="0"/>
              </a:rPr>
              <a:t>, </a:t>
            </a:r>
            <a:r>
              <a:rPr lang="tr-TR" sz="2000" dirty="0" err="1">
                <a:solidFill>
                  <a:prstClr val="black"/>
                </a:solidFill>
                <a:latin typeface="Times New Roman" panose="02020603050405020304" pitchFamily="18" charset="0"/>
                <a:cs typeface="Times New Roman" panose="02020603050405020304" pitchFamily="18" charset="0"/>
              </a:rPr>
              <a:t>rebaudiosit</a:t>
            </a:r>
            <a:r>
              <a:rPr lang="tr-TR" sz="2000" dirty="0">
                <a:solidFill>
                  <a:prstClr val="black"/>
                </a:solidFill>
                <a:latin typeface="Times New Roman" panose="02020603050405020304" pitchFamily="18" charset="0"/>
                <a:cs typeface="Times New Roman" panose="02020603050405020304" pitchFamily="18" charset="0"/>
              </a:rPr>
              <a:t> A, B, C, D, E </a:t>
            </a:r>
            <a:r>
              <a:rPr lang="tr-TR" sz="2000" dirty="0" smtClean="0">
                <a:solidFill>
                  <a:prstClr val="black"/>
                </a:solidFill>
                <a:latin typeface="Times New Roman" panose="02020603050405020304" pitchFamily="18" charset="0"/>
                <a:cs typeface="Times New Roman" panose="02020603050405020304" pitchFamily="18" charset="0"/>
              </a:rPr>
              <a:t>glikozitlerdir</a:t>
            </a:r>
            <a:r>
              <a:rPr lang="tr-TR" sz="2000" dirty="0">
                <a:solidFill>
                  <a:prstClr val="black"/>
                </a:solidFill>
                <a:latin typeface="Times New Roman" panose="02020603050405020304" pitchFamily="18" charset="0"/>
                <a:cs typeface="Times New Roman" panose="02020603050405020304" pitchFamily="18" charset="0"/>
              </a:rPr>
              <a:t>. Bunlardan </a:t>
            </a:r>
            <a:r>
              <a:rPr lang="tr-TR" sz="2000" dirty="0" err="1">
                <a:solidFill>
                  <a:prstClr val="black"/>
                </a:solidFill>
                <a:latin typeface="Times New Roman" panose="02020603050405020304" pitchFamily="18" charset="0"/>
                <a:cs typeface="Times New Roman" panose="02020603050405020304" pitchFamily="18" charset="0"/>
              </a:rPr>
              <a:t>steviosit</a:t>
            </a:r>
            <a:r>
              <a:rPr lang="tr-TR" sz="2000" dirty="0">
                <a:solidFill>
                  <a:prstClr val="black"/>
                </a:solidFill>
                <a:latin typeface="Times New Roman" panose="02020603050405020304" pitchFamily="18" charset="0"/>
                <a:cs typeface="Times New Roman" panose="02020603050405020304" pitchFamily="18" charset="0"/>
              </a:rPr>
              <a:t> ve </a:t>
            </a:r>
            <a:r>
              <a:rPr lang="tr-TR" sz="2000" dirty="0" err="1">
                <a:solidFill>
                  <a:prstClr val="black"/>
                </a:solidFill>
                <a:latin typeface="Times New Roman" panose="02020603050405020304" pitchFamily="18" charset="0"/>
                <a:cs typeface="Times New Roman" panose="02020603050405020304" pitchFamily="18" charset="0"/>
              </a:rPr>
              <a:t>rebaudiosit</a:t>
            </a:r>
            <a:r>
              <a:rPr lang="tr-TR" sz="2000" dirty="0">
                <a:solidFill>
                  <a:prstClr val="black"/>
                </a:solidFill>
                <a:latin typeface="Times New Roman" panose="02020603050405020304" pitchFamily="18" charset="0"/>
                <a:cs typeface="Times New Roman" panose="02020603050405020304" pitchFamily="18" charset="0"/>
              </a:rPr>
              <a:t> A bitkinin asıl tatlandırıcı özelliğini vermektedir. </a:t>
            </a:r>
            <a:r>
              <a:rPr lang="tr-TR" sz="2000" dirty="0" smtClean="0">
                <a:solidFill>
                  <a:prstClr val="black"/>
                </a:solidFill>
                <a:latin typeface="Times New Roman" panose="02020603050405020304" pitchFamily="18" charset="0"/>
                <a:cs typeface="Times New Roman" panose="02020603050405020304" pitchFamily="18" charset="0"/>
              </a:rPr>
              <a:t>Bitkinin </a:t>
            </a:r>
            <a:r>
              <a:rPr lang="tr-TR" sz="2000" dirty="0">
                <a:solidFill>
                  <a:prstClr val="black"/>
                </a:solidFill>
                <a:latin typeface="Times New Roman" panose="02020603050405020304" pitchFamily="18" charset="0"/>
                <a:cs typeface="Times New Roman" panose="02020603050405020304" pitchFamily="18" charset="0"/>
              </a:rPr>
              <a:t>kuru yaprakları </a:t>
            </a:r>
            <a:r>
              <a:rPr lang="tr-TR" sz="2000" b="1" dirty="0">
                <a:solidFill>
                  <a:prstClr val="black"/>
                </a:solidFill>
                <a:latin typeface="Times New Roman" panose="02020603050405020304" pitchFamily="18" charset="0"/>
                <a:cs typeface="Times New Roman" panose="02020603050405020304" pitchFamily="18" charset="0"/>
              </a:rPr>
              <a:t>şekerden </a:t>
            </a:r>
            <a:r>
              <a:rPr lang="tr-TR" sz="2000" b="1" dirty="0" smtClean="0">
                <a:solidFill>
                  <a:prstClr val="black"/>
                </a:solidFill>
                <a:latin typeface="Times New Roman" panose="02020603050405020304" pitchFamily="18" charset="0"/>
                <a:cs typeface="Times New Roman" panose="02020603050405020304" pitchFamily="18" charset="0"/>
              </a:rPr>
              <a:t>30 </a:t>
            </a:r>
            <a:r>
              <a:rPr lang="tr-TR" sz="2000" b="1" dirty="0">
                <a:solidFill>
                  <a:prstClr val="black"/>
                </a:solidFill>
                <a:latin typeface="Times New Roman" panose="02020603050405020304" pitchFamily="18" charset="0"/>
                <a:cs typeface="Times New Roman" panose="02020603050405020304" pitchFamily="18" charset="0"/>
              </a:rPr>
              <a:t>kat, sıvı ekstresi ise </a:t>
            </a:r>
            <a:r>
              <a:rPr lang="tr-TR" sz="2000" b="1" dirty="0" smtClean="0">
                <a:solidFill>
                  <a:prstClr val="black"/>
                </a:solidFill>
                <a:latin typeface="Times New Roman" panose="02020603050405020304" pitchFamily="18" charset="0"/>
                <a:cs typeface="Times New Roman" panose="02020603050405020304" pitchFamily="18" charset="0"/>
              </a:rPr>
              <a:t>300 </a:t>
            </a:r>
            <a:r>
              <a:rPr lang="tr-TR" sz="2000" b="1" dirty="0">
                <a:solidFill>
                  <a:prstClr val="black"/>
                </a:solidFill>
                <a:latin typeface="Times New Roman" panose="02020603050405020304" pitchFamily="18" charset="0"/>
                <a:cs typeface="Times New Roman" panose="02020603050405020304" pitchFamily="18" charset="0"/>
              </a:rPr>
              <a:t>kat daha tatlı olup kalorisi sıfırdır. </a:t>
            </a:r>
            <a:r>
              <a:rPr lang="tr-TR" sz="2000" dirty="0">
                <a:solidFill>
                  <a:prstClr val="black"/>
                </a:solidFill>
                <a:latin typeface="Times New Roman" panose="02020603050405020304" pitchFamily="18" charset="0"/>
                <a:cs typeface="Times New Roman" panose="02020603050405020304" pitchFamily="18" charset="0"/>
              </a:rPr>
              <a:t>Sindirilmezler ve kimyasalın hiçbir parçası vücut tarafından emilmez. Bu yüzden herhangi bir besin değerleri yoktur. </a:t>
            </a:r>
            <a:endParaRPr sz="2000" dirty="0">
              <a:solidFill>
                <a:prstClr val="black"/>
              </a:solidFill>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2"/>
          <a:stretch>
            <a:fillRect/>
          </a:stretch>
        </p:blipFill>
        <p:spPr>
          <a:xfrm>
            <a:off x="1477899" y="4533122"/>
            <a:ext cx="5930606" cy="1976868"/>
          </a:xfrm>
          <a:prstGeom prst="rect">
            <a:avLst/>
          </a:prstGeom>
        </p:spPr>
      </p:pic>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1166326" y="335901"/>
            <a:ext cx="6718041" cy="559837"/>
          </a:xfrm>
        </p:spPr>
        <p:txBody>
          <a:bodyPr>
            <a:normAutofit fontScale="90000"/>
          </a:bodyPr>
          <a:lstStyle/>
          <a:p>
            <a:r>
              <a:rPr lang="tr-TR" b="1" dirty="0" smtClean="0">
                <a:latin typeface="Times New Roman" panose="02020603050405020304" pitchFamily="18" charset="0"/>
                <a:cs typeface="Times New Roman" panose="02020603050405020304" pitchFamily="18" charset="0"/>
              </a:rPr>
              <a:t>Tespit edilen SORUNLAR!</a:t>
            </a:r>
            <a:endParaRPr lang="tr-TR"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345233" y="895738"/>
            <a:ext cx="8341567" cy="3564295"/>
          </a:xfrm>
        </p:spPr>
        <p:txBody>
          <a:bodyPr>
            <a:normAutofit fontScale="70000" lnSpcReduction="20000"/>
          </a:bodyPr>
          <a:lstStyle/>
          <a:p>
            <a:pPr marL="0" indent="0" algn="just">
              <a:lnSpc>
                <a:spcPct val="120000"/>
              </a:lnSpc>
              <a:buNone/>
            </a:pPr>
            <a:r>
              <a:rPr lang="tr-TR" sz="2900" dirty="0">
                <a:solidFill>
                  <a:prstClr val="black"/>
                </a:solidFill>
                <a:latin typeface="Times New Roman" panose="02020603050405020304" pitchFamily="18" charset="0"/>
                <a:cs typeface="Times New Roman" panose="02020603050405020304" pitchFamily="18" charset="0"/>
              </a:rPr>
              <a:t>Dünyada en büyük şeker otu üreticisi olarak Çin, en büyük şeker otu tüketicisi olarak Amerika Birleşik Devletleri ve Kuzey Amerika olduğu tespit edilmiştir. </a:t>
            </a:r>
            <a:r>
              <a:rPr lang="en-US" sz="2900" dirty="0" err="1">
                <a:solidFill>
                  <a:prstClr val="black"/>
                </a:solidFill>
                <a:latin typeface="Times New Roman" panose="02020603050405020304" pitchFamily="18" charset="0"/>
                <a:cs typeface="Times New Roman" panose="02020603050405020304" pitchFamily="18" charset="0"/>
              </a:rPr>
              <a:t>Böyle</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bir</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dünya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pazarı</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içerisinde</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iklim</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koşullarımız</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ve</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toprak</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yapımız</a:t>
            </a:r>
            <a:r>
              <a:rPr lang="en-US" sz="2900" dirty="0">
                <a:solidFill>
                  <a:prstClr val="black"/>
                </a:solidFill>
                <a:latin typeface="Times New Roman" panose="02020603050405020304" pitchFamily="18" charset="0"/>
                <a:cs typeface="Times New Roman" panose="02020603050405020304" pitchFamily="18" charset="0"/>
              </a:rPr>
              <a:t> stevia </a:t>
            </a:r>
            <a:r>
              <a:rPr lang="en-US" sz="2900" dirty="0" err="1">
                <a:solidFill>
                  <a:prstClr val="black"/>
                </a:solidFill>
                <a:latin typeface="Times New Roman" panose="02020603050405020304" pitchFamily="18" charset="0"/>
                <a:cs typeface="Times New Roman" panose="02020603050405020304" pitchFamily="18" charset="0"/>
              </a:rPr>
              <a:t>yetiştiriciliği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için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uygun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olmasına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smtClean="0">
                <a:solidFill>
                  <a:prstClr val="black"/>
                </a:solidFill>
                <a:latin typeface="Times New Roman" panose="02020603050405020304" pitchFamily="18" charset="0"/>
                <a:cs typeface="Times New Roman" panose="02020603050405020304" pitchFamily="18" charset="0"/>
              </a:rPr>
              <a:t>ra</a:t>
            </a:r>
            <a:r>
              <a:rPr lang="tr-TR" sz="2900" dirty="0" smtClean="0">
                <a:solidFill>
                  <a:prstClr val="black"/>
                </a:solidFill>
                <a:latin typeface="Times New Roman" panose="02020603050405020304" pitchFamily="18" charset="0"/>
                <a:cs typeface="Times New Roman" panose="02020603050405020304" pitchFamily="18" charset="0"/>
              </a:rPr>
              <a:t>ğ</a:t>
            </a:r>
            <a:r>
              <a:rPr lang="en-US" sz="2900" dirty="0" smtClean="0">
                <a:solidFill>
                  <a:prstClr val="black"/>
                </a:solidFill>
                <a:latin typeface="Times New Roman" panose="02020603050405020304" pitchFamily="18" charset="0"/>
                <a:cs typeface="Times New Roman" panose="02020603050405020304" pitchFamily="18" charset="0"/>
              </a:rPr>
              <a:t>men </a:t>
            </a:r>
            <a:r>
              <a:rPr lang="en-US" sz="2900" dirty="0" err="1">
                <a:solidFill>
                  <a:prstClr val="black"/>
                </a:solidFill>
                <a:latin typeface="Times New Roman" panose="02020603050405020304" pitchFamily="18" charset="0"/>
                <a:cs typeface="Times New Roman" panose="02020603050405020304" pitchFamily="18" charset="0"/>
              </a:rPr>
              <a:t>yeterli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araştırma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yapılamaması</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ülkemiz</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tarımsal</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faliyetleri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açısından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tespit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ettiğimiz</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bir</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smtClean="0">
                <a:solidFill>
                  <a:prstClr val="black"/>
                </a:solidFill>
                <a:latin typeface="Times New Roman" panose="02020603050405020304" pitchFamily="18" charset="0"/>
                <a:cs typeface="Times New Roman" panose="02020603050405020304" pitchFamily="18" charset="0"/>
              </a:rPr>
              <a:t>sorundur</a:t>
            </a:r>
            <a:r>
              <a:rPr lang="en-US" sz="2900" dirty="0" smtClean="0">
                <a:solidFill>
                  <a:prstClr val="black"/>
                </a:solidFill>
                <a:latin typeface="Times New Roman" panose="02020603050405020304" pitchFamily="18" charset="0"/>
                <a:cs typeface="Times New Roman" panose="02020603050405020304" pitchFamily="18" charset="0"/>
              </a:rPr>
              <a:t>.</a:t>
            </a:r>
            <a:r>
              <a:rPr lang="tr-TR" sz="2900" dirty="0" smtClean="0">
                <a:solidFill>
                  <a:prstClr val="black"/>
                </a:solidFill>
                <a:latin typeface="Times New Roman" panose="02020603050405020304" pitchFamily="18" charset="0"/>
                <a:cs typeface="Times New Roman" panose="02020603050405020304" pitchFamily="18" charset="0"/>
              </a:rPr>
              <a:t> </a:t>
            </a:r>
            <a:r>
              <a:rPr lang="tr-TR" sz="2900" dirty="0">
                <a:solidFill>
                  <a:prstClr val="black"/>
                </a:solidFill>
                <a:latin typeface="Times New Roman" panose="02020603050405020304" pitchFamily="18" charset="0"/>
                <a:cs typeface="Times New Roman" panose="02020603050405020304" pitchFamily="18" charset="0"/>
              </a:rPr>
              <a:t>Ü</a:t>
            </a:r>
            <a:r>
              <a:rPr lang="en-US" sz="2900" dirty="0" err="1" smtClean="0">
                <a:solidFill>
                  <a:prstClr val="black"/>
                </a:solidFill>
                <a:latin typeface="Times New Roman" panose="02020603050405020304" pitchFamily="18" charset="0"/>
                <a:cs typeface="Times New Roman" panose="02020603050405020304" pitchFamily="18" charset="0"/>
              </a:rPr>
              <a:t>retimdeki</a:t>
            </a:r>
            <a:r>
              <a:rPr lang="en-US" sz="2900" dirty="0" smtClean="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en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önemli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sorunlardan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birisi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Akdeniz</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iklimi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koşullarına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adapte</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olmuş</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yüksek</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kalitede</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steviol</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glikozit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içeren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çeşitlerin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bulunmamasıdır</a:t>
            </a:r>
            <a:r>
              <a:rPr lang="en-US" sz="2900" dirty="0">
                <a:solidFill>
                  <a:prstClr val="black"/>
                </a:solidFill>
                <a:latin typeface="Times New Roman" panose="02020603050405020304" pitchFamily="18" charset="0"/>
                <a:cs typeface="Times New Roman" panose="02020603050405020304" pitchFamily="18" charset="0"/>
              </a:rPr>
              <a:t>. (Kaplan, B. </a:t>
            </a:r>
            <a:r>
              <a:rPr lang="en-US" sz="2900" dirty="0" err="1">
                <a:solidFill>
                  <a:prstClr val="black"/>
                </a:solidFill>
                <a:latin typeface="Times New Roman" panose="02020603050405020304" pitchFamily="18" charset="0"/>
                <a:cs typeface="Times New Roman" panose="02020603050405020304" pitchFamily="18" charset="0"/>
              </a:rPr>
              <a:t>Turgut</a:t>
            </a:r>
            <a:r>
              <a:rPr lang="en-US" sz="2900" dirty="0">
                <a:solidFill>
                  <a:prstClr val="black"/>
                </a:solidFill>
                <a:latin typeface="Times New Roman" panose="02020603050405020304" pitchFamily="18" charset="0"/>
                <a:cs typeface="Times New Roman" panose="02020603050405020304" pitchFamily="18" charset="0"/>
              </a:rPr>
              <a:t>, K. 2019) Türkiye'de ilk </a:t>
            </a:r>
            <a:r>
              <a:rPr lang="en-US" sz="2900" dirty="0" err="1">
                <a:solidFill>
                  <a:prstClr val="black"/>
                </a:solidFill>
                <a:latin typeface="Times New Roman" panose="02020603050405020304" pitchFamily="18" charset="0"/>
                <a:cs typeface="Times New Roman" panose="02020603050405020304" pitchFamily="18" charset="0"/>
              </a:rPr>
              <a:t>kez</a:t>
            </a:r>
            <a:r>
              <a:rPr lang="en-US" sz="2900" dirty="0">
                <a:solidFill>
                  <a:prstClr val="black"/>
                </a:solidFill>
                <a:latin typeface="Times New Roman" panose="02020603050405020304" pitchFamily="18" charset="0"/>
                <a:cs typeface="Times New Roman" panose="02020603050405020304" pitchFamily="18" charset="0"/>
              </a:rPr>
              <a:t> 2009 </a:t>
            </a:r>
            <a:r>
              <a:rPr lang="en-US" sz="2900" dirty="0" err="1">
                <a:solidFill>
                  <a:prstClr val="black"/>
                </a:solidFill>
                <a:latin typeface="Times New Roman" panose="02020603050405020304" pitchFamily="18" charset="0"/>
                <a:cs typeface="Times New Roman" panose="02020603050405020304" pitchFamily="18" charset="0"/>
              </a:rPr>
              <a:t>yılında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Antalya'da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üretilmeye</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başlanmış</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olan</a:t>
            </a:r>
            <a:r>
              <a:rPr lang="en-US" sz="2900" dirty="0">
                <a:solidFill>
                  <a:prstClr val="black"/>
                </a:solidFill>
                <a:latin typeface="Times New Roman" panose="02020603050405020304" pitchFamily="18" charset="0"/>
                <a:cs typeface="Times New Roman" panose="02020603050405020304" pitchFamily="18" charset="0"/>
              </a:rPr>
              <a:t> stevia </a:t>
            </a:r>
            <a:r>
              <a:rPr lang="en-US" sz="2900" dirty="0" err="1">
                <a:solidFill>
                  <a:prstClr val="black"/>
                </a:solidFill>
                <a:latin typeface="Times New Roman" panose="02020603050405020304" pitchFamily="18" charset="0"/>
                <a:cs typeface="Times New Roman" panose="02020603050405020304" pitchFamily="18" charset="0"/>
              </a:rPr>
              <a:t>bitkisi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daha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smtClean="0">
                <a:solidFill>
                  <a:prstClr val="black"/>
                </a:solidFill>
                <a:latin typeface="Times New Roman" panose="02020603050405020304" pitchFamily="18" charset="0"/>
                <a:cs typeface="Times New Roman" panose="02020603050405020304" pitchFamily="18" charset="0"/>
              </a:rPr>
              <a:t>sonralarda</a:t>
            </a:r>
            <a:r>
              <a:rPr lang="en-US" sz="2900" dirty="0" smtClean="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Fethiye</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Balıkesir</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ve</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Ege</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bölgesinde</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yetiştiriciliği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devam</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etmiştir</a:t>
            </a:r>
            <a:r>
              <a:rPr lang="en-US" sz="2900" dirty="0">
                <a:solidFill>
                  <a:prstClr val="black"/>
                </a:solidFill>
                <a:latin typeface="Times New Roman" panose="02020603050405020304" pitchFamily="18" charset="0"/>
                <a:cs typeface="Times New Roman" panose="02020603050405020304" pitchFamily="18" charset="0"/>
              </a:rPr>
              <a:t>. </a:t>
            </a:r>
            <a:r>
              <a:rPr lang="tr-TR" sz="2900" dirty="0" smtClean="0">
                <a:solidFill>
                  <a:prstClr val="black"/>
                </a:solidFill>
                <a:latin typeface="Times New Roman" panose="02020603050405020304" pitchFamily="18" charset="0"/>
                <a:cs typeface="Times New Roman" panose="02020603050405020304" pitchFamily="18" charset="0"/>
              </a:rPr>
              <a:t>Araştırmalarımıza göre </a:t>
            </a:r>
            <a:r>
              <a:rPr lang="tr-TR" sz="2900" dirty="0" err="1" smtClean="0">
                <a:solidFill>
                  <a:prstClr val="black"/>
                </a:solidFill>
                <a:latin typeface="Times New Roman" panose="02020603050405020304" pitchFamily="18" charset="0"/>
                <a:cs typeface="Times New Roman" panose="02020603050405020304" pitchFamily="18" charset="0"/>
              </a:rPr>
              <a:t>İzmirin</a:t>
            </a:r>
            <a:r>
              <a:rPr lang="tr-TR" sz="2900" dirty="0" smtClean="0">
                <a:solidFill>
                  <a:prstClr val="black"/>
                </a:solidFill>
                <a:latin typeface="Times New Roman" panose="02020603050405020304" pitchFamily="18" charset="0"/>
                <a:cs typeface="Times New Roman" panose="02020603050405020304" pitchFamily="18" charset="0"/>
              </a:rPr>
              <a:t> Torbalı ilçesinde yetiştiricilik devam etmektedir.</a:t>
            </a:r>
            <a:endParaRPr lang="tr-TR" dirty="0"/>
          </a:p>
        </p:txBody>
      </p:sp>
      <p:pic>
        <p:nvPicPr>
          <p:cNvPr id="6" name="Resim 5"/>
          <p:cNvPicPr>
            <a:picLocks noChangeAspect="1"/>
          </p:cNvPicPr>
          <p:nvPr/>
        </p:nvPicPr>
        <p:blipFill>
          <a:blip r:embed="rId2"/>
          <a:stretch>
            <a:fillRect/>
          </a:stretch>
        </p:blipFill>
        <p:spPr>
          <a:xfrm>
            <a:off x="3660905" y="4695194"/>
            <a:ext cx="1614813" cy="2048942"/>
          </a:xfrm>
          <a:prstGeom prst="rect">
            <a:avLst/>
          </a:prstGeom>
        </p:spPr>
      </p:pic>
      <p:pic>
        <p:nvPicPr>
          <p:cNvPr id="7" name="Resim 6"/>
          <p:cNvPicPr>
            <a:picLocks noChangeAspect="1"/>
          </p:cNvPicPr>
          <p:nvPr/>
        </p:nvPicPr>
        <p:blipFill>
          <a:blip r:embed="rId3"/>
          <a:stretch>
            <a:fillRect/>
          </a:stretch>
        </p:blipFill>
        <p:spPr>
          <a:xfrm>
            <a:off x="802954" y="4695194"/>
            <a:ext cx="2682612" cy="2017159"/>
          </a:xfrm>
          <a:prstGeom prst="rect">
            <a:avLst/>
          </a:prstGeom>
        </p:spPr>
      </p:pic>
      <p:pic>
        <p:nvPicPr>
          <p:cNvPr id="8" name="Resim 7"/>
          <p:cNvPicPr>
            <a:picLocks noChangeAspect="1"/>
          </p:cNvPicPr>
          <p:nvPr/>
        </p:nvPicPr>
        <p:blipFill>
          <a:blip r:embed="rId4"/>
          <a:stretch>
            <a:fillRect/>
          </a:stretch>
        </p:blipFill>
        <p:spPr>
          <a:xfrm>
            <a:off x="5451057" y="4652884"/>
            <a:ext cx="1576334" cy="2101778"/>
          </a:xfrm>
          <a:prstGeom prst="rect">
            <a:avLst/>
          </a:prstGeom>
        </p:spPr>
      </p:pic>
      <p:pic>
        <p:nvPicPr>
          <p:cNvPr id="2" name="Resim 1"/>
          <p:cNvPicPr>
            <a:picLocks noChangeAspect="1"/>
          </p:cNvPicPr>
          <p:nvPr/>
        </p:nvPicPr>
        <p:blipFill>
          <a:blip r:embed="rId5"/>
          <a:stretch>
            <a:fillRect/>
          </a:stretch>
        </p:blipFill>
        <p:spPr>
          <a:xfrm>
            <a:off x="7241209" y="4695195"/>
            <a:ext cx="1292376" cy="2048942"/>
          </a:xfrm>
          <a:prstGeom prst="rect">
            <a:avLst/>
          </a:prstGeom>
        </p:spPr>
      </p:pic>
    </p:spTree>
    <p:extLst>
      <p:ext uri="{BB962C8B-B14F-4D97-AF65-F5344CB8AC3E}">
        <p14:creationId xmlns:p14="http://schemas.microsoft.com/office/powerpoint/2010/main" val="45984360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49682" cy="593109"/>
          </a:xfrm>
        </p:spPr>
        <p:txBody>
          <a:bodyPr>
            <a:noAutofit/>
          </a:bodyPr>
          <a:lstStyle/>
          <a:p>
            <a:r>
              <a:rPr lang="tr-TR" sz="3600" b="1" dirty="0">
                <a:latin typeface="Times New Roman" panose="02020603050405020304" pitchFamily="18" charset="0"/>
                <a:cs typeface="Times New Roman" panose="02020603050405020304" pitchFamily="18" charset="0"/>
              </a:rPr>
              <a:t>Mutasyon Materyali </a:t>
            </a:r>
            <a:r>
              <a:rPr lang="tr-TR" sz="3600" b="1" dirty="0" err="1">
                <a:latin typeface="Times New Roman" panose="02020603050405020304" pitchFamily="18" charset="0"/>
                <a:cs typeface="Times New Roman" panose="02020603050405020304" pitchFamily="18" charset="0"/>
              </a:rPr>
              <a:t>Kolhisin</a:t>
            </a:r>
            <a:r>
              <a:rPr lang="tr-TR" sz="3600" b="1" dirty="0">
                <a:latin typeface="Times New Roman" panose="02020603050405020304" pitchFamily="18" charset="0"/>
                <a:cs typeface="Times New Roman" panose="02020603050405020304" pitchFamily="18" charset="0"/>
              </a:rPr>
              <a:t> </a:t>
            </a:r>
            <a:endParaRPr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23931"/>
            <a:ext cx="8117633" cy="5053144"/>
          </a:xfrm>
        </p:spPr>
        <p:txBody>
          <a:bodyPr>
            <a:normAutofit/>
          </a:bodyPr>
          <a:lstStyle/>
          <a:p>
            <a:pPr marL="0" indent="0" algn="just">
              <a:buNone/>
            </a:pPr>
            <a:r>
              <a:rPr lang="tr-TR" sz="2200" dirty="0" err="1" smtClean="0">
                <a:latin typeface="Times New Roman" panose="02020603050405020304" pitchFamily="18" charset="0"/>
                <a:cs typeface="Times New Roman" panose="02020603050405020304" pitchFamily="18" charset="0"/>
              </a:rPr>
              <a:t>Colchium</a:t>
            </a:r>
            <a:r>
              <a:rPr lang="tr-TR" sz="2200" dirty="0" smtClean="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autumnale</a:t>
            </a:r>
            <a:r>
              <a:rPr lang="tr-TR" sz="2200" dirty="0">
                <a:latin typeface="Times New Roman" panose="02020603050405020304" pitchFamily="18" charset="0"/>
                <a:cs typeface="Times New Roman" panose="02020603050405020304" pitchFamily="18" charset="0"/>
              </a:rPr>
              <a:t> (Güz çiçeği ) bitkisinden doğal yollarla elde edilen </a:t>
            </a:r>
            <a:r>
              <a:rPr lang="tr-TR" sz="2200" dirty="0" err="1">
                <a:latin typeface="Times New Roman" panose="02020603050405020304" pitchFamily="18" charset="0"/>
                <a:cs typeface="Times New Roman" panose="02020603050405020304" pitchFamily="18" charset="0"/>
              </a:rPr>
              <a:t>Kolhisin</a:t>
            </a:r>
            <a:r>
              <a:rPr lang="tr-TR" sz="2200" dirty="0">
                <a:latin typeface="Times New Roman" panose="02020603050405020304" pitchFamily="18" charset="0"/>
                <a:cs typeface="Times New Roman" panose="02020603050405020304" pitchFamily="18" charset="0"/>
              </a:rPr>
              <a:t>, uygulandığı dokuların hücrelerinde mitoz bölünmenin </a:t>
            </a:r>
            <a:r>
              <a:rPr lang="tr-TR" sz="2200" dirty="0" err="1">
                <a:latin typeface="Times New Roman" panose="02020603050405020304" pitchFamily="18" charset="0"/>
                <a:cs typeface="Times New Roman" panose="02020603050405020304" pitchFamily="18" charset="0"/>
              </a:rPr>
              <a:t>metafaz</a:t>
            </a:r>
            <a:r>
              <a:rPr lang="tr-TR" sz="2200" dirty="0">
                <a:latin typeface="Times New Roman" panose="02020603050405020304" pitchFamily="18" charset="0"/>
                <a:cs typeface="Times New Roman" panose="02020603050405020304" pitchFamily="18" charset="0"/>
              </a:rPr>
              <a:t> safhasında iğ ipliklerinin oluşumunu engeller ve dolayısıyla </a:t>
            </a:r>
            <a:r>
              <a:rPr lang="tr-TR" sz="2200" dirty="0" err="1">
                <a:latin typeface="Times New Roman" panose="02020603050405020304" pitchFamily="18" charset="0"/>
                <a:cs typeface="Times New Roman" panose="02020603050405020304" pitchFamily="18" charset="0"/>
              </a:rPr>
              <a:t>replikasyona</a:t>
            </a:r>
            <a:r>
              <a:rPr lang="tr-TR" sz="2200" dirty="0">
                <a:latin typeface="Times New Roman" panose="02020603050405020304" pitchFamily="18" charset="0"/>
                <a:cs typeface="Times New Roman" panose="02020603050405020304" pitchFamily="18" charset="0"/>
              </a:rPr>
              <a:t> uğramış kromozomların kutuplara çekilmesini önleyerek, kromozom sayısının artmasını sağlar. Oluşan </a:t>
            </a:r>
            <a:r>
              <a:rPr lang="tr-TR" sz="2200" dirty="0" err="1">
                <a:latin typeface="Times New Roman" panose="02020603050405020304" pitchFamily="18" charset="0"/>
                <a:cs typeface="Times New Roman" panose="02020603050405020304" pitchFamily="18" charset="0"/>
              </a:rPr>
              <a:t>mutant</a:t>
            </a:r>
            <a:r>
              <a:rPr lang="tr-TR" sz="2200" dirty="0">
                <a:latin typeface="Times New Roman" panose="02020603050405020304" pitchFamily="18" charset="0"/>
                <a:cs typeface="Times New Roman" panose="02020603050405020304" pitchFamily="18" charset="0"/>
              </a:rPr>
              <a:t> bitkilerde morfolojik ve </a:t>
            </a:r>
            <a:r>
              <a:rPr lang="tr-TR" sz="2200" dirty="0" err="1">
                <a:latin typeface="Times New Roman" panose="02020603050405020304" pitchFamily="18" charset="0"/>
                <a:cs typeface="Times New Roman" panose="02020603050405020304" pitchFamily="18" charset="0"/>
              </a:rPr>
              <a:t>sitolojik</a:t>
            </a:r>
            <a:r>
              <a:rPr lang="tr-TR" sz="2200" dirty="0">
                <a:latin typeface="Times New Roman" panose="02020603050405020304" pitchFamily="18" charset="0"/>
                <a:cs typeface="Times New Roman" panose="02020603050405020304" pitchFamily="18" charset="0"/>
              </a:rPr>
              <a:t> bazı farklılıklar meydana gelir</a:t>
            </a:r>
            <a:r>
              <a:rPr lang="tr-TR" sz="2200" dirty="0" smtClean="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endParaRPr sz="2200" dirty="0">
              <a:latin typeface="Times New Roman" panose="02020603050405020304" pitchFamily="18" charset="0"/>
              <a:cs typeface="Times New Roman" panose="02020603050405020304" pitchFamily="18" charset="0"/>
            </a:endParaRPr>
          </a:p>
        </p:txBody>
      </p:sp>
      <p:pic>
        <p:nvPicPr>
          <p:cNvPr id="4" name="Resim 3"/>
          <p:cNvPicPr/>
          <p:nvPr/>
        </p:nvPicPr>
        <p:blipFill>
          <a:blip r:embed="rId2">
            <a:extLst>
              <a:ext uri="{28A0092B-C50C-407E-A947-70E740481C1C}">
                <a14:useLocalDpi xmlns:a14="http://schemas.microsoft.com/office/drawing/2010/main" val="0"/>
              </a:ext>
            </a:extLst>
          </a:blip>
          <a:stretch>
            <a:fillRect/>
          </a:stretch>
        </p:blipFill>
        <p:spPr>
          <a:xfrm>
            <a:off x="3799259" y="3700100"/>
            <a:ext cx="1743125" cy="1292090"/>
          </a:xfrm>
          <a:prstGeom prst="rect">
            <a:avLst/>
          </a:prstGeom>
        </p:spPr>
      </p:pic>
      <p:pic>
        <p:nvPicPr>
          <p:cNvPr id="5" name="Resim 4"/>
          <p:cNvPicPr>
            <a:picLocks noChangeAspect="1"/>
          </p:cNvPicPr>
          <p:nvPr/>
        </p:nvPicPr>
        <p:blipFill>
          <a:blip r:embed="rId3"/>
          <a:stretch>
            <a:fillRect/>
          </a:stretch>
        </p:blipFill>
        <p:spPr>
          <a:xfrm>
            <a:off x="955124" y="3700100"/>
            <a:ext cx="1825397" cy="1315467"/>
          </a:xfrm>
          <a:prstGeom prst="rect">
            <a:avLst/>
          </a:prstGeom>
        </p:spPr>
      </p:pic>
      <p:sp>
        <p:nvSpPr>
          <p:cNvPr id="6" name="Dikdörtgen 5"/>
          <p:cNvSpPr/>
          <p:nvPr/>
        </p:nvSpPr>
        <p:spPr>
          <a:xfrm>
            <a:off x="457200" y="5330744"/>
            <a:ext cx="6148873" cy="307777"/>
          </a:xfrm>
          <a:prstGeom prst="rect">
            <a:avLst/>
          </a:prstGeom>
        </p:spPr>
        <p:txBody>
          <a:bodyPr wrap="square">
            <a:spAutoFit/>
          </a:bodyPr>
          <a:lstStyle/>
          <a:p>
            <a:r>
              <a:rPr lang="tr-TR" sz="1400" dirty="0" smtClean="0"/>
              <a:t>Doğada </a:t>
            </a:r>
            <a:r>
              <a:rPr lang="tr-TR" sz="1400" i="1" dirty="0" err="1"/>
              <a:t>Colchicum</a:t>
            </a:r>
            <a:r>
              <a:rPr lang="tr-TR" sz="1400" i="1" dirty="0"/>
              <a:t> </a:t>
            </a:r>
            <a:r>
              <a:rPr lang="tr-TR" sz="1400" i="1" dirty="0" err="1"/>
              <a:t>autumnale</a:t>
            </a:r>
            <a:r>
              <a:rPr lang="tr-TR" sz="1400" i="1" dirty="0"/>
              <a:t> </a:t>
            </a:r>
            <a:r>
              <a:rPr lang="tr-TR" sz="1400" dirty="0" smtClean="0"/>
              <a:t>bitkisi    </a:t>
            </a:r>
            <a:r>
              <a:rPr lang="tr-TR" sz="1400" dirty="0" err="1" smtClean="0"/>
              <a:t>Kolhisinin</a:t>
            </a:r>
            <a:r>
              <a:rPr lang="tr-TR" sz="1400" dirty="0" smtClean="0"/>
              <a:t> moleküler formülü </a:t>
            </a:r>
            <a:r>
              <a:rPr lang="tr-TR" sz="1400" dirty="0">
                <a:latin typeface="Times New Roman" panose="02020603050405020304" pitchFamily="18" charset="0"/>
                <a:ea typeface="Calibri" panose="020F0502020204030204" pitchFamily="34" charset="0"/>
              </a:rPr>
              <a:t>(C</a:t>
            </a:r>
            <a:r>
              <a:rPr lang="tr-TR" sz="1400" baseline="-25000" dirty="0">
                <a:latin typeface="Times New Roman" panose="02020603050405020304" pitchFamily="18" charset="0"/>
                <a:ea typeface="Calibri" panose="020F0502020204030204" pitchFamily="34" charset="0"/>
              </a:rPr>
              <a:t>22</a:t>
            </a:r>
            <a:r>
              <a:rPr lang="tr-TR" sz="1400" dirty="0">
                <a:latin typeface="Times New Roman" panose="02020603050405020304" pitchFamily="18" charset="0"/>
                <a:ea typeface="Calibri" panose="020F0502020204030204" pitchFamily="34" charset="0"/>
              </a:rPr>
              <a:t>H</a:t>
            </a:r>
            <a:r>
              <a:rPr lang="tr-TR" sz="1400" baseline="-25000" dirty="0">
                <a:latin typeface="Times New Roman" panose="02020603050405020304" pitchFamily="18" charset="0"/>
                <a:ea typeface="Calibri" panose="020F0502020204030204" pitchFamily="34" charset="0"/>
              </a:rPr>
              <a:t>25</a:t>
            </a:r>
            <a:r>
              <a:rPr lang="tr-TR" sz="1400" dirty="0">
                <a:latin typeface="Times New Roman" panose="02020603050405020304" pitchFamily="18" charset="0"/>
                <a:ea typeface="Calibri" panose="020F0502020204030204" pitchFamily="34" charset="0"/>
              </a:rPr>
              <a:t>NO</a:t>
            </a:r>
            <a:r>
              <a:rPr lang="tr-TR" sz="1400" baseline="-25000" dirty="0">
                <a:latin typeface="Times New Roman" panose="02020603050405020304" pitchFamily="18" charset="0"/>
                <a:ea typeface="Calibri" panose="020F0502020204030204" pitchFamily="34" charset="0"/>
              </a:rPr>
              <a:t>6</a:t>
            </a:r>
            <a:r>
              <a:rPr lang="tr-TR" sz="1400" dirty="0">
                <a:latin typeface="Times New Roman" panose="02020603050405020304" pitchFamily="18" charset="0"/>
                <a:ea typeface="Calibri" panose="020F0502020204030204" pitchFamily="34" charset="0"/>
              </a:rPr>
              <a:t>)</a:t>
            </a:r>
            <a:r>
              <a:rPr lang="tr-TR" sz="1400" dirty="0" smtClean="0"/>
              <a:t>  </a:t>
            </a:r>
            <a:endParaRPr lang="tr-TR" sz="1400" dirty="0"/>
          </a:p>
        </p:txBody>
      </p:sp>
      <p:pic>
        <p:nvPicPr>
          <p:cNvPr id="7" name="Resim 6"/>
          <p:cNvPicPr>
            <a:picLocks noChangeAspect="1"/>
          </p:cNvPicPr>
          <p:nvPr/>
        </p:nvPicPr>
        <p:blipFill>
          <a:blip r:embed="rId4"/>
          <a:stretch>
            <a:fillRect/>
          </a:stretch>
        </p:blipFill>
        <p:spPr>
          <a:xfrm>
            <a:off x="6568336" y="3509451"/>
            <a:ext cx="2006497" cy="2732729"/>
          </a:xfrm>
          <a:prstGeom prst="rect">
            <a:avLst/>
          </a:prstGeom>
        </p:spPr>
      </p:pic>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4369</TotalTime>
  <Words>1897</Words>
  <Application>Microsoft Office PowerPoint</Application>
  <PresentationFormat>Ekran Gösterisi (4:3)</PresentationFormat>
  <Paragraphs>84</Paragraphs>
  <Slides>26</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26</vt:i4>
      </vt:variant>
    </vt:vector>
  </HeadingPairs>
  <TitlesOfParts>
    <vt:vector size="30" baseType="lpstr">
      <vt:lpstr>Arial</vt:lpstr>
      <vt:lpstr>Calibri</vt:lpstr>
      <vt:lpstr>Times New Roman</vt:lpstr>
      <vt:lpstr>Office Theme</vt:lpstr>
      <vt:lpstr>    Şeker Hastalığına Alternatif Bir Çözüm Stevia rebaudiana Bertoni    Araştırmacı : Zeynep Melis  ÖZDEM   </vt:lpstr>
      <vt:lpstr>GİRİŞ</vt:lpstr>
      <vt:lpstr>PowerPoint Sunusu</vt:lpstr>
      <vt:lpstr>PowerPoint Sunusu</vt:lpstr>
      <vt:lpstr>PowerPoint Sunusu</vt:lpstr>
      <vt:lpstr>PowerPoint Sunusu</vt:lpstr>
      <vt:lpstr>Stevia rebaudiana Bertoni</vt:lpstr>
      <vt:lpstr>Tespit edilen SORUNLAR!</vt:lpstr>
      <vt:lpstr>Mutasyon Materyali Kolhisin </vt:lpstr>
      <vt:lpstr>Stoma</vt:lpstr>
      <vt:lpstr>Materyal ve Yöntem</vt:lpstr>
      <vt:lpstr>Kolhisin Çözeltisinin Hazırlanarak Uygulanması</vt:lpstr>
      <vt:lpstr> Kültür Ortamlarının Hazırlanması </vt:lpstr>
      <vt:lpstr>                                   Bitkilerde Canlılık Oranı (Adet-%) ve Akreditasyon İşlemi</vt:lpstr>
      <vt:lpstr>                                      Stoma Genişliği ve Uzunluğu (μm)   Poliploid ve kontrol bitkilerin yaprak alt epidermisleri lamel üzerine sıyrılarak stoma genişliği ve uzunluğu, 40 kat büyütmeli objektif ve 10 kat büyütmeli oküler mikro metre ile yaprağın üç farklı bölgesi için 2’şer okuma yapılarak gerçekleştirilmiştir.  </vt:lpstr>
      <vt:lpstr>PowerPoint Sunusu</vt:lpstr>
      <vt:lpstr>Bitkilerde Canlılık Oranı (Adet-%)</vt:lpstr>
      <vt:lpstr>PowerPoint Sunusu</vt:lpstr>
      <vt:lpstr>PowerPoint Sunusu</vt:lpstr>
      <vt:lpstr>Ölçüm, Sayım, Analiz ve Değerlendirme </vt:lpstr>
      <vt:lpstr>PowerPoint Sunusu</vt:lpstr>
      <vt:lpstr>Sonuç ve Öneriler</vt:lpstr>
      <vt:lpstr>Öneriler </vt:lpstr>
      <vt:lpstr>PowerPoint Sunusu</vt:lpstr>
      <vt:lpstr>Kaynakça</vt:lpstr>
      <vt:lpstr>Beni Dinlediğiniz İçin TEŞEKKÜR EDERİM…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Şeker Hastalığına Alternatif Bir Çözüm: Stevia rebaudiana Bertoni</dc:title>
  <dc:subject/>
  <dc:creator>BİLGEN ÖZDEM</dc:creator>
  <cp:keywords/>
  <dc:description>generated using python-pptx</dc:description>
  <cp:lastModifiedBy>BİLGEN ÖZDEM</cp:lastModifiedBy>
  <cp:revision>138</cp:revision>
  <dcterms:created xsi:type="dcterms:W3CDTF">2013-01-27T09:14:16Z</dcterms:created>
  <dcterms:modified xsi:type="dcterms:W3CDTF">2025-03-31T11:49:08Z</dcterms:modified>
  <cp:category/>
</cp:coreProperties>
</file>